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66" r:id="rId4"/>
    <p:sldId id="258" r:id="rId5"/>
    <p:sldId id="259" r:id="rId6"/>
    <p:sldId id="260" r:id="rId7"/>
    <p:sldId id="261" r:id="rId8"/>
    <p:sldId id="267" r:id="rId9"/>
    <p:sldId id="262" r:id="rId10"/>
    <p:sldId id="263" r:id="rId11"/>
    <p:sldId id="268" r:id="rId12"/>
    <p:sldId id="269" r:id="rId13"/>
    <p:sldId id="264" r:id="rId14"/>
    <p:sldId id="265" r:id="rId15"/>
    <p:sldId id="270" r:id="rId16"/>
    <p:sldId id="271" r:id="rId17"/>
  </p:sldIdLst>
  <p:sldSz cx="12192000" cy="6858000"/>
  <p:notesSz cx="6858000" cy="12192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hemeClr val="tx1"/>
      </a:tcTxStyle>
      <a:tcStyle>
        <a:tcBdr>
          <a:left>
            <a:ln w="12700">
              <a:solidFill>
                <a:schemeClr val="tx1"/>
              </a:solidFill>
              <a:prstDash val="solid"/>
            </a:ln>
          </a:left>
          <a:right>
            <a:ln w="12700">
              <a:solidFill>
                <a:schemeClr val="tx1"/>
              </a:solidFill>
              <a:prstDash val="solid"/>
            </a:ln>
          </a:right>
          <a:top>
            <a:ln w="12700">
              <a:solidFill>
                <a:schemeClr val="tx1"/>
              </a:solidFill>
              <a:prstDash val="solid"/>
            </a:ln>
          </a:top>
          <a:bottom>
            <a:ln w="12700">
              <a:solidFill>
                <a:schemeClr val="tx1"/>
              </a:solidFill>
              <a:prstDash val="solid"/>
            </a:ln>
          </a:bottom>
          <a:insideH>
            <a:ln w="12700">
              <a:solidFill>
                <a:schemeClr val="tx1"/>
              </a:solidFill>
              <a:prstDash val="solid"/>
            </a:ln>
          </a:insideH>
          <a:insideV>
            <a:ln w="12700">
              <a:solidFill>
                <a:schemeClr val="tx1"/>
              </a:solidFill>
              <a:prstDash val="solid"/>
            </a:ln>
          </a:insideV>
        </a:tcBdr>
        <a:fill>
          <a:noFill/>
        </a:fill>
      </a:tcStyle>
    </a:wholeTbl>
  </a:tblStyle>
  <a:tblStyle styleId="{5C22544A-7EE6-4342-B048-85BDC9FD1C3A}" styleName="Средний стиль 2 — акцент 1">
    <a:wholeTbl>
      <a:tcTxStyle>
        <a:fontRef idx="minor"/>
        <a:schemeClr val="dk1"/>
      </a:tcTxStyle>
      <a:tcStyle>
        <a:tcBdr>
          <a:left>
            <a:ln w="12700">
              <a:solidFill>
                <a:schemeClr val="lt1"/>
              </a:solidFill>
              <a:prstDash val="solid"/>
            </a:ln>
          </a:left>
          <a:right>
            <a:ln w="12700">
              <a:solidFill>
                <a:schemeClr val="lt1"/>
              </a:solidFill>
              <a:prstDash val="solid"/>
            </a:ln>
          </a:right>
          <a:top>
            <a:ln w="12700">
              <a:solidFill>
                <a:schemeClr val="lt1"/>
              </a:solidFill>
              <a:prstDash val="solid"/>
            </a:ln>
          </a:top>
          <a:bottom>
            <a:ln w="12700">
              <a:solidFill>
                <a:schemeClr val="lt1"/>
              </a:solidFill>
              <a:prstDash val="solid"/>
            </a:ln>
          </a:bottom>
          <a:insideH>
            <a:ln w="12700">
              <a:solidFill>
                <a:schemeClr val="lt1"/>
              </a:solidFill>
              <a:prstDash val="solid"/>
            </a:ln>
          </a:insideH>
          <a:insideV>
            <a:ln w="12700">
              <a:solidFill>
                <a:schemeClr val="lt1"/>
              </a:solidFill>
              <a:prstDash val="solid"/>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hemeClr val="lt1"/>
      </a:tcTxStyle>
      <a:tcStyle>
        <a:tcBdr/>
        <a:fill>
          <a:solidFill>
            <a:schemeClr val="accent1"/>
          </a:solidFill>
        </a:fill>
      </a:tcStyle>
    </a:lastCol>
    <a:firstCol>
      <a:tcTxStyle b="on">
        <a:fontRef idx="minor"/>
        <a:schemeClr val="lt1"/>
      </a:tcTxStyle>
      <a:tcStyle>
        <a:tcBdr/>
        <a:fill>
          <a:solidFill>
            <a:schemeClr val="accent1"/>
          </a:solidFill>
        </a:fill>
      </a:tcStyle>
    </a:firstCol>
    <a:lastRow>
      <a:tcTxStyle b="on">
        <a:fontRef idx="minor"/>
        <a:schemeClr val="lt1"/>
      </a:tcTxStyle>
      <a:tcStyle>
        <a:tcBdr>
          <a:top>
            <a:ln w="38100">
              <a:solidFill>
                <a:schemeClr val="lt1"/>
              </a:solidFill>
              <a:prstDash val="solid"/>
            </a:ln>
          </a:top>
        </a:tcBdr>
        <a:fill>
          <a:solidFill>
            <a:schemeClr val="accent1"/>
          </a:solidFill>
        </a:fill>
      </a:tcStyle>
    </a:lastRow>
    <a:firstRow>
      <a:tcTxStyle b="on">
        <a:fontRef idx="minor"/>
        <a:schemeClr val="lt1"/>
      </a:tcTxStyle>
      <a:tcStyle>
        <a:tcBdr>
          <a:bottom>
            <a:ln w="38100">
              <a:solidFill>
                <a:schemeClr val="lt1"/>
              </a:solidFill>
              <a:prstDash val="solid"/>
            </a:ln>
          </a:bottom>
        </a:tcBdr>
        <a:fill>
          <a:solidFill>
            <a:schemeClr val="accent1"/>
          </a:solidFill>
        </a:fill>
      </a:tcStyle>
    </a:firstRow>
  </a:tblStyle>
  <a:tblStyle styleId="{BC89EF96-8CEA-46FF-86C4-4CE0E7609802}" styleName="Светлый стиль 3 — акцент 1">
    <a:wholeTbl>
      <a:tcTxStyle>
        <a:fontRef idx="minor"/>
        <a:schemeClr val="tx1"/>
      </a:tcTxStyle>
      <a:tcStyle>
        <a:tcBdr>
          <a:left>
            <a:ln w="12700">
              <a:solidFill>
                <a:schemeClr val="accent1"/>
              </a:solidFill>
              <a:prstDash val="solid"/>
            </a:ln>
          </a:left>
          <a:right>
            <a:ln w="12700">
              <a:solidFill>
                <a:schemeClr val="accent1"/>
              </a:solidFill>
              <a:prstDash val="solid"/>
            </a:ln>
          </a:right>
          <a:top>
            <a:ln w="12700">
              <a:solidFill>
                <a:schemeClr val="accent1"/>
              </a:solidFill>
              <a:prstDash val="solid"/>
            </a:ln>
          </a:top>
          <a:bottom>
            <a:ln w="12700">
              <a:solidFill>
                <a:schemeClr val="accent1"/>
              </a:solidFill>
              <a:prstDash val="solid"/>
            </a:ln>
          </a:bottom>
          <a:insideH>
            <a:ln w="12700">
              <a:solidFill>
                <a:schemeClr val="accent1"/>
              </a:solidFill>
              <a:prstDash val="solid"/>
            </a:ln>
          </a:insideH>
          <a:insideV>
            <a:ln w="12700">
              <a:solidFill>
                <a:schemeClr val="accent1"/>
              </a:solidFill>
              <a:prstDash val="solid"/>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a:solidFill>
                <a:schemeClr val="accent1"/>
              </a:solidFill>
              <a:prstDash val="solid"/>
            </a:ln>
          </a:top>
        </a:tcBdr>
        <a:fill>
          <a:noFill/>
        </a:fill>
      </a:tcStyle>
    </a:lastRow>
    <a:firstRow>
      <a:tcTxStyle b="on"/>
      <a:tcStyle>
        <a:tcBdr>
          <a:bottom>
            <a:ln w="25400">
              <a:solidFill>
                <a:schemeClr val="accent1"/>
              </a:solidFill>
              <a:prstDash val="solid"/>
            </a:ln>
          </a:bottom>
        </a:tcBdr>
        <a:fill>
          <a:noFill/>
        </a:fill>
      </a:tcStyle>
    </a:firstRow>
  </a:tblStyle>
  <a:tblStyle styleId="{BDBED569-4797-4DF1-A0F4-6AAB3CD982D8}" styleName="Светлый стиль 3 — акцент 5">
    <a:wholeTbl>
      <a:tcTxStyle>
        <a:fontRef idx="minor"/>
        <a:schemeClr val="tx1"/>
      </a:tcTxStyle>
      <a:tcStyle>
        <a:tcBdr>
          <a:left>
            <a:ln w="12700">
              <a:solidFill>
                <a:schemeClr val="accent5"/>
              </a:solidFill>
              <a:prstDash val="solid"/>
            </a:ln>
          </a:left>
          <a:right>
            <a:ln w="12700">
              <a:solidFill>
                <a:schemeClr val="accent5"/>
              </a:solidFill>
              <a:prstDash val="solid"/>
            </a:ln>
          </a:right>
          <a:top>
            <a:ln w="12700">
              <a:solidFill>
                <a:schemeClr val="accent5"/>
              </a:solidFill>
              <a:prstDash val="solid"/>
            </a:ln>
          </a:top>
          <a:bottom>
            <a:ln w="12700">
              <a:solidFill>
                <a:schemeClr val="accent5"/>
              </a:solidFill>
              <a:prstDash val="solid"/>
            </a:ln>
          </a:bottom>
          <a:insideH>
            <a:ln w="12700">
              <a:solidFill>
                <a:schemeClr val="accent5"/>
              </a:solidFill>
              <a:prstDash val="solid"/>
            </a:ln>
          </a:insideH>
          <a:insideV>
            <a:ln w="12700">
              <a:solidFill>
                <a:schemeClr val="accent5"/>
              </a:solidFill>
              <a:prstDash val="solid"/>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a:solidFill>
                <a:schemeClr val="accent5"/>
              </a:solidFill>
              <a:prstDash val="solid"/>
            </a:ln>
          </a:top>
        </a:tcBdr>
        <a:fill>
          <a:noFill/>
        </a:fill>
      </a:tcStyle>
    </a:lastRow>
    <a:firstRow>
      <a:tcTxStyle b="on"/>
      <a:tcStyle>
        <a:tcBdr>
          <a:bottom>
            <a:ln w="25400">
              <a:solidFill>
                <a:schemeClr val="accent5"/>
              </a:solidFill>
              <a:prstDash val="solid"/>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400" dirty="0"/>
              <a:t>ДЕМОГРАФИЯ ВОСПИТАННИКОВ</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ndard"/>
        <c:varyColors val="0"/>
        <c:ser>
          <c:idx val="0"/>
          <c:order val="0"/>
          <c:tx>
            <c:strRef>
              <c:f>Лист1!$B$1</c:f>
              <c:strCache>
                <c:ptCount val="1"/>
                <c:pt idx="0">
                  <c:v>количество</c:v>
                </c:pt>
              </c:strCache>
            </c:strRef>
          </c:tx>
          <c:spPr>
            <a:ln w="28575" cap="rnd">
              <a:solidFill>
                <a:schemeClr val="accent1"/>
              </a:solidFill>
              <a:round/>
            </a:ln>
            <a:effectLst/>
          </c:spPr>
          <c:marker>
            <c:symbol val="none"/>
          </c:marker>
          <c:dLbls>
            <c:dLbl>
              <c:idx val="0"/>
              <c:layout>
                <c:manualLayout>
                  <c:x val="-2.5076766745837836E-2"/>
                  <c:y val="9.6957370821480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8D-4E7D-B439-B4988B5670AE}"/>
                </c:ext>
              </c:extLst>
            </c:dLbl>
            <c:dLbl>
              <c:idx val="2"/>
              <c:layout>
                <c:manualLayout>
                  <c:x val="-6.2691916864595163E-3"/>
                  <c:y val="0.109885020264344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8D-4E7D-B439-B4988B5670AE}"/>
                </c:ext>
              </c:extLst>
            </c:dLbl>
            <c:dLbl>
              <c:idx val="4"/>
              <c:layout>
                <c:manualLayout>
                  <c:x val="-3.1345958432297295E-2"/>
                  <c:y val="0.12281266970720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8D-4E7D-B439-B4988B5670AE}"/>
                </c:ext>
              </c:extLst>
            </c:dLbl>
            <c:dLbl>
              <c:idx val="6"/>
              <c:layout>
                <c:manualLayout>
                  <c:x val="-1.8807575059378377E-2"/>
                  <c:y val="9.6957370821480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8D-4E7D-B439-B4988B5670A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Лист1!$A$2:$A$8</c:f>
              <c:numCache>
                <c:formatCode>General</c:formatCode>
                <c:ptCount val="7"/>
                <c:pt idx="0">
                  <c:v>2018</c:v>
                </c:pt>
                <c:pt idx="1">
                  <c:v>2019</c:v>
                </c:pt>
                <c:pt idx="2">
                  <c:v>2020</c:v>
                </c:pt>
                <c:pt idx="3">
                  <c:v>2021</c:v>
                </c:pt>
                <c:pt idx="4">
                  <c:v>2022</c:v>
                </c:pt>
                <c:pt idx="5">
                  <c:v>2023</c:v>
                </c:pt>
                <c:pt idx="6">
                  <c:v>2024</c:v>
                </c:pt>
              </c:numCache>
            </c:numRef>
          </c:cat>
          <c:val>
            <c:numRef>
              <c:f>Лист1!$B$2:$B$8</c:f>
              <c:numCache>
                <c:formatCode>General</c:formatCode>
                <c:ptCount val="7"/>
                <c:pt idx="0">
                  <c:v>3727</c:v>
                </c:pt>
                <c:pt idx="1">
                  <c:v>3578</c:v>
                </c:pt>
                <c:pt idx="2">
                  <c:v>3379</c:v>
                </c:pt>
                <c:pt idx="3">
                  <c:v>3137</c:v>
                </c:pt>
                <c:pt idx="4">
                  <c:v>2841</c:v>
                </c:pt>
                <c:pt idx="5">
                  <c:v>2731</c:v>
                </c:pt>
                <c:pt idx="6">
                  <c:v>2655</c:v>
                </c:pt>
              </c:numCache>
            </c:numRef>
          </c:val>
          <c:smooth val="0"/>
          <c:extLst>
            <c:ext xmlns:c16="http://schemas.microsoft.com/office/drawing/2014/chart" uri="{C3380CC4-5D6E-409C-BE32-E72D297353CC}">
              <c16:uniqueId val="{00000000-EEF1-499E-90BE-9A8DC72A74C5}"/>
            </c:ext>
          </c:extLst>
        </c:ser>
        <c:dLbls>
          <c:showLegendKey val="0"/>
          <c:showVal val="0"/>
          <c:showCatName val="0"/>
          <c:showSerName val="0"/>
          <c:showPercent val="0"/>
          <c:showBubbleSize val="0"/>
        </c:dLbls>
        <c:smooth val="0"/>
        <c:axId val="264580368"/>
        <c:axId val="264292224"/>
      </c:lineChart>
      <c:catAx>
        <c:axId val="26458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64292224"/>
        <c:crosses val="autoZero"/>
        <c:auto val="1"/>
        <c:lblAlgn val="ctr"/>
        <c:lblOffset val="100"/>
        <c:noMultiLvlLbl val="0"/>
      </c:catAx>
      <c:valAx>
        <c:axId val="264292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64580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Прогноз</a:t>
            </a:r>
            <a:r>
              <a:rPr lang="ru-RU" baseline="0" dirty="0"/>
              <a:t> </a:t>
            </a:r>
            <a:endParaRPr lang="ru-R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ndard"/>
        <c:varyColors val="0"/>
        <c:ser>
          <c:idx val="0"/>
          <c:order val="0"/>
          <c:tx>
            <c:strRef>
              <c:f>Лист1!$B$1</c:f>
              <c:strCache>
                <c:ptCount val="1"/>
                <c:pt idx="0">
                  <c:v>количество</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Лист1!$A$2:$A$7</c:f>
              <c:numCache>
                <c:formatCode>General</c:formatCode>
                <c:ptCount val="6"/>
                <c:pt idx="0">
                  <c:v>2025</c:v>
                </c:pt>
                <c:pt idx="1">
                  <c:v>2026</c:v>
                </c:pt>
                <c:pt idx="2">
                  <c:v>2027</c:v>
                </c:pt>
                <c:pt idx="3">
                  <c:v>2028</c:v>
                </c:pt>
                <c:pt idx="4">
                  <c:v>2029</c:v>
                </c:pt>
                <c:pt idx="5">
                  <c:v>2030</c:v>
                </c:pt>
              </c:numCache>
            </c:numRef>
          </c:cat>
          <c:val>
            <c:numRef>
              <c:f>Лист1!$B$2:$B$7</c:f>
              <c:numCache>
                <c:formatCode>General</c:formatCode>
                <c:ptCount val="6"/>
                <c:pt idx="0">
                  <c:v>2333</c:v>
                </c:pt>
                <c:pt idx="1">
                  <c:v>2170</c:v>
                </c:pt>
                <c:pt idx="2">
                  <c:v>2046</c:v>
                </c:pt>
                <c:pt idx="3">
                  <c:v>1996</c:v>
                </c:pt>
                <c:pt idx="4">
                  <c:v>2004</c:v>
                </c:pt>
                <c:pt idx="5">
                  <c:v>2004</c:v>
                </c:pt>
              </c:numCache>
            </c:numRef>
          </c:val>
          <c:smooth val="0"/>
          <c:extLst>
            <c:ext xmlns:c16="http://schemas.microsoft.com/office/drawing/2014/chart" uri="{C3380CC4-5D6E-409C-BE32-E72D297353CC}">
              <c16:uniqueId val="{00000000-6377-40C4-862A-FEAFD979E28B}"/>
            </c:ext>
          </c:extLst>
        </c:ser>
        <c:dLbls>
          <c:showLegendKey val="0"/>
          <c:showVal val="0"/>
          <c:showCatName val="0"/>
          <c:showSerName val="0"/>
          <c:showPercent val="0"/>
          <c:showBubbleSize val="0"/>
        </c:dLbls>
        <c:smooth val="0"/>
        <c:axId val="271470400"/>
        <c:axId val="264288480"/>
      </c:lineChart>
      <c:catAx>
        <c:axId val="27147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64288480"/>
        <c:crosses val="autoZero"/>
        <c:auto val="1"/>
        <c:lblAlgn val="ctr"/>
        <c:lblOffset val="100"/>
        <c:noMultiLvlLbl val="0"/>
      </c:catAx>
      <c:valAx>
        <c:axId val="264288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71470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Количество педагогов</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ndard"/>
        <c:varyColors val="0"/>
        <c:ser>
          <c:idx val="0"/>
          <c:order val="0"/>
          <c:tx>
            <c:strRef>
              <c:f>Лист1!$B$1</c:f>
              <c:strCache>
                <c:ptCount val="1"/>
                <c:pt idx="0">
                  <c:v>количество</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Лист1!$A$2:$A$14</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Лист1!$B$2:$B$14</c:f>
              <c:numCache>
                <c:formatCode>General</c:formatCode>
                <c:ptCount val="13"/>
                <c:pt idx="0">
                  <c:v>246</c:v>
                </c:pt>
                <c:pt idx="1">
                  <c:v>248</c:v>
                </c:pt>
                <c:pt idx="2">
                  <c:v>256</c:v>
                </c:pt>
                <c:pt idx="3">
                  <c:v>251</c:v>
                </c:pt>
                <c:pt idx="4">
                  <c:v>254</c:v>
                </c:pt>
                <c:pt idx="5">
                  <c:v>256</c:v>
                </c:pt>
                <c:pt idx="6">
                  <c:v>256</c:v>
                </c:pt>
                <c:pt idx="7">
                  <c:v>254</c:v>
                </c:pt>
                <c:pt idx="8">
                  <c:v>255</c:v>
                </c:pt>
                <c:pt idx="9">
                  <c:v>255</c:v>
                </c:pt>
                <c:pt idx="10">
                  <c:v>254</c:v>
                </c:pt>
                <c:pt idx="11">
                  <c:v>256</c:v>
                </c:pt>
                <c:pt idx="12">
                  <c:v>254</c:v>
                </c:pt>
              </c:numCache>
            </c:numRef>
          </c:val>
          <c:smooth val="0"/>
          <c:extLst>
            <c:ext xmlns:c16="http://schemas.microsoft.com/office/drawing/2014/chart" uri="{C3380CC4-5D6E-409C-BE32-E72D297353CC}">
              <c16:uniqueId val="{00000000-B119-4828-B5FB-8C75EF8114FC}"/>
            </c:ext>
          </c:extLst>
        </c:ser>
        <c:dLbls>
          <c:showLegendKey val="0"/>
          <c:showVal val="0"/>
          <c:showCatName val="0"/>
          <c:showSerName val="0"/>
          <c:showPercent val="0"/>
          <c:showBubbleSize val="0"/>
        </c:dLbls>
        <c:smooth val="0"/>
        <c:axId val="163423920"/>
        <c:axId val="176674240"/>
      </c:lineChart>
      <c:catAx>
        <c:axId val="16342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76674240"/>
        <c:crosses val="autoZero"/>
        <c:auto val="1"/>
        <c:lblAlgn val="ctr"/>
        <c:lblOffset val="100"/>
        <c:noMultiLvlLbl val="0"/>
      </c:catAx>
      <c:valAx>
        <c:axId val="176674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3423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ru-RU" sz="1800" b="1" dirty="0">
                <a:latin typeface="Arial Narrow" panose="020B0606020202030204" pitchFamily="34" charset="0"/>
              </a:rPr>
              <a:t>Количество</a:t>
            </a:r>
            <a:r>
              <a:rPr lang="ru-RU" sz="1800" b="1" baseline="0" dirty="0">
                <a:latin typeface="Arial Narrow" panose="020B0606020202030204" pitchFamily="34" charset="0"/>
              </a:rPr>
              <a:t> учащихся.</a:t>
            </a:r>
            <a:endParaRPr lang="ru-RU" sz="1800" b="1" dirty="0">
              <a:latin typeface="Arial Narrow" panose="020B0606020202030204" pitchFamily="34" charset="0"/>
            </a:endParaRPr>
          </a:p>
        </c:rich>
      </c:tx>
      <c:layout>
        <c:manualLayout>
          <c:xMode val="edge"/>
          <c:yMode val="edge"/>
          <c:x val="0.23169537401574805"/>
          <c:y val="4.2187489619220073E-2"/>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ndard"/>
        <c:varyColors val="0"/>
        <c:ser>
          <c:idx val="0"/>
          <c:order val="0"/>
          <c:tx>
            <c:strRef>
              <c:f>Лист1!$B$1</c:f>
              <c:strCache>
                <c:ptCount val="1"/>
                <c:pt idx="0">
                  <c:v>количество</c:v>
                </c:pt>
              </c:strCache>
            </c:strRef>
          </c:tx>
          <c:spPr>
            <a:ln w="38100" cap="rnd">
              <a:solidFill>
                <a:schemeClr val="accent1"/>
              </a:solidFill>
              <a:round/>
            </a:ln>
            <a:effectLst/>
          </c:spPr>
          <c:marker>
            <c:symbol val="none"/>
          </c:marker>
          <c:cat>
            <c:strRef>
              <c:f>Лист1!$A$2:$A$13</c:f>
              <c:strCache>
                <c:ptCount val="12"/>
                <c:pt idx="0">
                  <c:v>2018-2019</c:v>
                </c:pt>
                <c:pt idx="1">
                  <c:v>2019-2020</c:v>
                </c:pt>
                <c:pt idx="2">
                  <c:v>2020-2021</c:v>
                </c:pt>
                <c:pt idx="3">
                  <c:v>2021-2022</c:v>
                </c:pt>
                <c:pt idx="4">
                  <c:v>2022-2023</c:v>
                </c:pt>
                <c:pt idx="5">
                  <c:v>2023-2024</c:v>
                </c:pt>
                <c:pt idx="6">
                  <c:v>2024-2025</c:v>
                </c:pt>
                <c:pt idx="7">
                  <c:v>2025-2026</c:v>
                </c:pt>
                <c:pt idx="8">
                  <c:v>2026-2027</c:v>
                </c:pt>
                <c:pt idx="9">
                  <c:v>2027-2028</c:v>
                </c:pt>
                <c:pt idx="10">
                  <c:v>2028-2029</c:v>
                </c:pt>
                <c:pt idx="11">
                  <c:v>2029-2030</c:v>
                </c:pt>
              </c:strCache>
            </c:strRef>
          </c:cat>
          <c:val>
            <c:numRef>
              <c:f>Лист1!$B$2:$B$13</c:f>
              <c:numCache>
                <c:formatCode>General</c:formatCode>
                <c:ptCount val="12"/>
                <c:pt idx="0">
                  <c:v>4951</c:v>
                </c:pt>
                <c:pt idx="1">
                  <c:v>4930</c:v>
                </c:pt>
                <c:pt idx="2">
                  <c:v>4942</c:v>
                </c:pt>
                <c:pt idx="3">
                  <c:v>4938</c:v>
                </c:pt>
                <c:pt idx="4">
                  <c:v>5030</c:v>
                </c:pt>
                <c:pt idx="5">
                  <c:v>4918</c:v>
                </c:pt>
                <c:pt idx="6">
                  <c:v>4940</c:v>
                </c:pt>
                <c:pt idx="7">
                  <c:v>4961</c:v>
                </c:pt>
                <c:pt idx="8">
                  <c:v>4932</c:v>
                </c:pt>
                <c:pt idx="9">
                  <c:v>4846</c:v>
                </c:pt>
                <c:pt idx="10">
                  <c:v>4727</c:v>
                </c:pt>
                <c:pt idx="11">
                  <c:v>4738</c:v>
                </c:pt>
              </c:numCache>
            </c:numRef>
          </c:val>
          <c:smooth val="0"/>
          <c:extLst>
            <c:ext xmlns:c16="http://schemas.microsoft.com/office/drawing/2014/chart" uri="{C3380CC4-5D6E-409C-BE32-E72D297353CC}">
              <c16:uniqueId val="{00000000-1CE0-4095-9AB6-D4C2C342994A}"/>
            </c:ext>
          </c:extLst>
        </c:ser>
        <c:dLbls>
          <c:showLegendKey val="0"/>
          <c:showVal val="0"/>
          <c:showCatName val="0"/>
          <c:showSerName val="0"/>
          <c:showPercent val="0"/>
          <c:showBubbleSize val="0"/>
        </c:dLbls>
        <c:smooth val="0"/>
        <c:axId val="1001758704"/>
        <c:axId val="1006891088"/>
      </c:lineChart>
      <c:catAx>
        <c:axId val="100175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006891088"/>
        <c:crosses val="autoZero"/>
        <c:auto val="1"/>
        <c:lblAlgn val="ctr"/>
        <c:lblOffset val="100"/>
        <c:noMultiLvlLbl val="0"/>
      </c:catAx>
      <c:valAx>
        <c:axId val="1006891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001758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ru-RU" sz="2000" b="1" i="0" baseline="0" dirty="0">
                <a:latin typeface="Arial Narrow" panose="020B0606020202030204" pitchFamily="34" charset="0"/>
              </a:rPr>
              <a:t>Количество школ</a:t>
            </a:r>
          </a:p>
        </c:rich>
      </c:tx>
      <c:layout>
        <c:manualLayout>
          <c:xMode val="edge"/>
          <c:yMode val="edge"/>
          <c:x val="0.35200775098425202"/>
          <c:y val="2.3437498558224745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ndard"/>
        <c:varyColors val="0"/>
        <c:ser>
          <c:idx val="0"/>
          <c:order val="0"/>
          <c:tx>
            <c:strRef>
              <c:f>Лист1!$B$1</c:f>
              <c:strCache>
                <c:ptCount val="1"/>
                <c:pt idx="0">
                  <c:v>общее</c:v>
                </c:pt>
              </c:strCache>
            </c:strRef>
          </c:tx>
          <c:spPr>
            <a:ln w="28575" cap="rnd">
              <a:solidFill>
                <a:schemeClr val="accent1"/>
              </a:solidFill>
              <a:round/>
            </a:ln>
            <a:effectLst/>
          </c:spPr>
          <c:marker>
            <c:symbol val="none"/>
          </c:marker>
          <c:cat>
            <c:numRef>
              <c:f>Лист1!$A$2:$A$8</c:f>
              <c:numCache>
                <c:formatCode>General</c:formatCode>
                <c:ptCount val="7"/>
                <c:pt idx="0">
                  <c:v>2024</c:v>
                </c:pt>
                <c:pt idx="1">
                  <c:v>2025</c:v>
                </c:pt>
                <c:pt idx="2">
                  <c:v>2026</c:v>
                </c:pt>
                <c:pt idx="3">
                  <c:v>2027</c:v>
                </c:pt>
                <c:pt idx="4">
                  <c:v>2028</c:v>
                </c:pt>
                <c:pt idx="5">
                  <c:v>2029</c:v>
                </c:pt>
                <c:pt idx="6">
                  <c:v>2030</c:v>
                </c:pt>
              </c:numCache>
            </c:numRef>
          </c:cat>
          <c:val>
            <c:numRef>
              <c:f>Лист1!$B$2:$B$8</c:f>
              <c:numCache>
                <c:formatCode>General</c:formatCode>
                <c:ptCount val="7"/>
                <c:pt idx="0">
                  <c:v>18</c:v>
                </c:pt>
                <c:pt idx="1">
                  <c:v>17</c:v>
                </c:pt>
                <c:pt idx="2">
                  <c:v>16</c:v>
                </c:pt>
                <c:pt idx="3">
                  <c:v>16</c:v>
                </c:pt>
                <c:pt idx="4">
                  <c:v>16</c:v>
                </c:pt>
                <c:pt idx="5">
                  <c:v>16</c:v>
                </c:pt>
                <c:pt idx="6">
                  <c:v>16</c:v>
                </c:pt>
              </c:numCache>
            </c:numRef>
          </c:val>
          <c:smooth val="0"/>
          <c:extLst>
            <c:ext xmlns:c16="http://schemas.microsoft.com/office/drawing/2014/chart" uri="{C3380CC4-5D6E-409C-BE32-E72D297353CC}">
              <c16:uniqueId val="{00000000-9404-448C-B25A-4AE55674F8F8}"/>
            </c:ext>
          </c:extLst>
        </c:ser>
        <c:ser>
          <c:idx val="1"/>
          <c:order val="1"/>
          <c:tx>
            <c:strRef>
              <c:f>Лист1!$C$1</c:f>
              <c:strCache>
                <c:ptCount val="1"/>
                <c:pt idx="0">
                  <c:v>средние</c:v>
                </c:pt>
              </c:strCache>
            </c:strRef>
          </c:tx>
          <c:spPr>
            <a:ln w="28575" cap="rnd">
              <a:solidFill>
                <a:schemeClr val="accent2"/>
              </a:solidFill>
              <a:round/>
            </a:ln>
            <a:effectLst/>
          </c:spPr>
          <c:marker>
            <c:symbol val="none"/>
          </c:marker>
          <c:cat>
            <c:numRef>
              <c:f>Лист1!$A$2:$A$8</c:f>
              <c:numCache>
                <c:formatCode>General</c:formatCode>
                <c:ptCount val="7"/>
                <c:pt idx="0">
                  <c:v>2024</c:v>
                </c:pt>
                <c:pt idx="1">
                  <c:v>2025</c:v>
                </c:pt>
                <c:pt idx="2">
                  <c:v>2026</c:v>
                </c:pt>
                <c:pt idx="3">
                  <c:v>2027</c:v>
                </c:pt>
                <c:pt idx="4">
                  <c:v>2028</c:v>
                </c:pt>
                <c:pt idx="5">
                  <c:v>2029</c:v>
                </c:pt>
                <c:pt idx="6">
                  <c:v>2030</c:v>
                </c:pt>
              </c:numCache>
            </c:numRef>
          </c:cat>
          <c:val>
            <c:numRef>
              <c:f>Лист1!$C$2:$C$8</c:f>
              <c:numCache>
                <c:formatCode>General</c:formatCode>
                <c:ptCount val="7"/>
                <c:pt idx="0">
                  <c:v>12</c:v>
                </c:pt>
                <c:pt idx="1">
                  <c:v>11</c:v>
                </c:pt>
                <c:pt idx="2">
                  <c:v>10</c:v>
                </c:pt>
                <c:pt idx="3">
                  <c:v>10</c:v>
                </c:pt>
                <c:pt idx="4">
                  <c:v>10</c:v>
                </c:pt>
                <c:pt idx="5">
                  <c:v>10</c:v>
                </c:pt>
                <c:pt idx="6">
                  <c:v>10</c:v>
                </c:pt>
              </c:numCache>
            </c:numRef>
          </c:val>
          <c:smooth val="0"/>
          <c:extLst>
            <c:ext xmlns:c16="http://schemas.microsoft.com/office/drawing/2014/chart" uri="{C3380CC4-5D6E-409C-BE32-E72D297353CC}">
              <c16:uniqueId val="{00000001-9404-448C-B25A-4AE55674F8F8}"/>
            </c:ext>
          </c:extLst>
        </c:ser>
        <c:dLbls>
          <c:showLegendKey val="0"/>
          <c:showVal val="0"/>
          <c:showCatName val="0"/>
          <c:showSerName val="0"/>
          <c:showPercent val="0"/>
          <c:showBubbleSize val="0"/>
        </c:dLbls>
        <c:smooth val="0"/>
        <c:axId val="1013543712"/>
        <c:axId val="1142885392"/>
      </c:lineChart>
      <c:catAx>
        <c:axId val="101354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142885392"/>
        <c:crosses val="autoZero"/>
        <c:auto val="1"/>
        <c:lblAlgn val="ctr"/>
        <c:lblOffset val="100"/>
        <c:noMultiLvlLbl val="0"/>
      </c:catAx>
      <c:valAx>
        <c:axId val="1142885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01354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ru-RU" sz="1800" dirty="0">
                <a:latin typeface="Arial Narrow" panose="020B0606020202030204" pitchFamily="34" charset="0"/>
              </a:rPr>
              <a:t>Количество, вновь прибывших</a:t>
            </a:r>
            <a:r>
              <a:rPr lang="ru-RU" sz="1800" baseline="0" dirty="0">
                <a:latin typeface="Arial Narrow" panose="020B0606020202030204" pitchFamily="34" charset="0"/>
              </a:rPr>
              <a:t>  педагогов </a:t>
            </a:r>
            <a:endParaRPr lang="ru-RU" sz="1800" dirty="0">
              <a:latin typeface="Arial Narrow" panose="020B0606020202030204" pitchFamily="34" charset="0"/>
            </a:endParaRPr>
          </a:p>
        </c:rich>
      </c:tx>
      <c:layout>
        <c:manualLayout>
          <c:xMode val="edge"/>
          <c:yMode val="edge"/>
          <c:x val="0.18636271914263644"/>
          <c:y val="2.4633226770382249E-2"/>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ndard"/>
        <c:varyColors val="0"/>
        <c:ser>
          <c:idx val="0"/>
          <c:order val="0"/>
          <c:tx>
            <c:strRef>
              <c:f>Лист1!$B$1</c:f>
              <c:strCache>
                <c:ptCount val="1"/>
                <c:pt idx="0">
                  <c:v>Столбец1</c:v>
                </c:pt>
              </c:strCache>
            </c:strRef>
          </c:tx>
          <c:spPr>
            <a:ln w="28575" cap="rnd">
              <a:solidFill>
                <a:schemeClr val="accent1"/>
              </a:solidFill>
              <a:round/>
            </a:ln>
            <a:effectLst/>
          </c:spPr>
          <c:marker>
            <c:symbol val="none"/>
          </c:marker>
          <c:cat>
            <c:numRef>
              <c:f>Лист1!$A$2:$A$9</c:f>
              <c:numCache>
                <c:formatCode>General</c:formatCode>
                <c:ptCount val="8"/>
                <c:pt idx="0">
                  <c:v>2018</c:v>
                </c:pt>
                <c:pt idx="1">
                  <c:v>2019</c:v>
                </c:pt>
                <c:pt idx="2">
                  <c:v>2020</c:v>
                </c:pt>
                <c:pt idx="3">
                  <c:v>2021</c:v>
                </c:pt>
                <c:pt idx="4">
                  <c:v>2022</c:v>
                </c:pt>
                <c:pt idx="5">
                  <c:v>2023</c:v>
                </c:pt>
                <c:pt idx="6">
                  <c:v>2024</c:v>
                </c:pt>
              </c:numCache>
            </c:numRef>
          </c:cat>
          <c:val>
            <c:numRef>
              <c:f>Лист1!$B$2:$B$9</c:f>
              <c:numCache>
                <c:formatCode>General</c:formatCode>
                <c:ptCount val="8"/>
                <c:pt idx="0">
                  <c:v>8</c:v>
                </c:pt>
                <c:pt idx="1">
                  <c:v>13</c:v>
                </c:pt>
                <c:pt idx="2">
                  <c:v>6</c:v>
                </c:pt>
                <c:pt idx="3">
                  <c:v>9</c:v>
                </c:pt>
                <c:pt idx="4">
                  <c:v>8</c:v>
                </c:pt>
                <c:pt idx="5">
                  <c:v>6</c:v>
                </c:pt>
                <c:pt idx="6">
                  <c:v>6</c:v>
                </c:pt>
              </c:numCache>
            </c:numRef>
          </c:val>
          <c:smooth val="0"/>
          <c:extLst>
            <c:ext xmlns:c16="http://schemas.microsoft.com/office/drawing/2014/chart" uri="{C3380CC4-5D6E-409C-BE32-E72D297353CC}">
              <c16:uniqueId val="{00000000-EF7D-4B0B-A04D-642C048978FB}"/>
            </c:ext>
          </c:extLst>
        </c:ser>
        <c:dLbls>
          <c:showLegendKey val="0"/>
          <c:showVal val="0"/>
          <c:showCatName val="0"/>
          <c:showSerName val="0"/>
          <c:showPercent val="0"/>
          <c:showBubbleSize val="0"/>
        </c:dLbls>
        <c:smooth val="0"/>
        <c:axId val="1013540512"/>
        <c:axId val="1010595216"/>
      </c:lineChart>
      <c:catAx>
        <c:axId val="101354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010595216"/>
        <c:crosses val="autoZero"/>
        <c:auto val="1"/>
        <c:lblAlgn val="ctr"/>
        <c:lblOffset val="100"/>
        <c:noMultiLvlLbl val="0"/>
      </c:catAx>
      <c:valAx>
        <c:axId val="1010595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013540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6111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611188"/>
          </a:xfrm>
          <a:prstGeom prst="rect">
            <a:avLst/>
          </a:prstGeom>
        </p:spPr>
        <p:txBody>
          <a:bodyPr vert="horz" lIns="91440" tIns="45720" rIns="91440" bIns="45720" rtlCol="0"/>
          <a:lstStyle>
            <a:lvl1pPr algn="r">
              <a:defRPr sz="1200"/>
            </a:lvl1pPr>
          </a:lstStyle>
          <a:p>
            <a:fld id="{4C6AF05A-9692-49FA-B4D3-6BF42CDA4A67}" type="datetimeFigureOut">
              <a:rPr lang="ru-RU" smtClean="0"/>
              <a:t>04.07.2024</a:t>
            </a:fld>
            <a:endParaRPr lang="ru-RU"/>
          </a:p>
        </p:txBody>
      </p:sp>
      <p:sp>
        <p:nvSpPr>
          <p:cNvPr id="4" name="Образ слайда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5867400"/>
            <a:ext cx="5486400" cy="48006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11580813"/>
            <a:ext cx="2971800" cy="6111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11580813"/>
            <a:ext cx="2971800" cy="611187"/>
          </a:xfrm>
          <a:prstGeom prst="rect">
            <a:avLst/>
          </a:prstGeom>
        </p:spPr>
        <p:txBody>
          <a:bodyPr vert="horz" lIns="91440" tIns="45720" rIns="91440" bIns="45720" rtlCol="0" anchor="b"/>
          <a:lstStyle>
            <a:lvl1pPr algn="r">
              <a:defRPr sz="1200"/>
            </a:lvl1pPr>
          </a:lstStyle>
          <a:p>
            <a:fld id="{D026B37E-BD0D-4461-AC42-AFC4E0D918A4}" type="slidenum">
              <a:rPr lang="ru-RU" smtClean="0"/>
              <a:t>‹#›</a:t>
            </a:fld>
            <a:endParaRPr lang="ru-RU"/>
          </a:p>
        </p:txBody>
      </p:sp>
    </p:spTree>
    <p:extLst>
      <p:ext uri="{BB962C8B-B14F-4D97-AF65-F5344CB8AC3E}">
        <p14:creationId xmlns:p14="http://schemas.microsoft.com/office/powerpoint/2010/main" val="2283831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026B37E-BD0D-4461-AC42-AFC4E0D918A4}" type="slidenum">
              <a:rPr lang="ru-RU" smtClean="0"/>
              <a:t>4</a:t>
            </a:fld>
            <a:endParaRPr lang="ru-RU"/>
          </a:p>
        </p:txBody>
      </p:sp>
    </p:spTree>
    <p:extLst>
      <p:ext uri="{BB962C8B-B14F-4D97-AF65-F5344CB8AC3E}">
        <p14:creationId xmlns:p14="http://schemas.microsoft.com/office/powerpoint/2010/main" val="169628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GroupShape 40"/>
        <p:cNvGrpSpPr/>
        <p:nvPr/>
      </p:nvGrpSpPr>
      <p:grpSpPr>
        <a:xfrm>
          <a:off x="0" y="0"/>
          <a:ext cx="0" cy="0"/>
          <a:chOff x="0" y="0"/>
          <a:chExt cx="0" cy="0"/>
        </a:xfrm>
      </p:grpSpPr>
      <p:sp>
        <p:nvSpPr>
          <p:cNvPr id="41" name="Shape 41"/>
          <p:cNvSpPr txBox="1">
            <a:spLocks noGrp="1"/>
          </p:cNvSpPr>
          <p:nvPr>
            <p:ph type="title"/>
          </p:nvPr>
        </p:nvSpPr>
        <p:spPr>
          <a:xfrm>
            <a:off x="1524000" y="1122363"/>
            <a:ext cx="9144000" cy="2387600"/>
          </a:xfrm>
          <a:prstGeom prst="rect">
            <a:avLst/>
          </a:prstGeom>
        </p:spPr>
        <p:txBody>
          <a:bodyPr anchor="b"/>
          <a:lstStyle>
            <a:defPPr/>
            <a:lvl1pPr lvl="0" algn="ctr">
              <a:defRPr sz="6000"/>
            </a:lvl1pPr>
          </a:lstStyle>
          <a:p>
            <a:r>
              <a:t>Образец заголовка</a:t>
            </a:r>
          </a:p>
        </p:txBody>
      </p:sp>
      <p:sp>
        <p:nvSpPr>
          <p:cNvPr id="42" name="Shape 42"/>
          <p:cNvSpPr txBox="1">
            <a:spLocks noGrp="1"/>
          </p:cNvSpPr>
          <p:nvPr>
            <p:ph type="subTitle" idx="1"/>
          </p:nvPr>
        </p:nvSpPr>
        <p:spPr>
          <a:xfrm>
            <a:off x="1524000" y="3602038"/>
            <a:ext cx="9144000" cy="1655762"/>
          </a:xfrm>
          <a:prstGeom prst="rect">
            <a:avLst/>
          </a:prstGeom>
        </p:spPr>
        <p:txBody>
          <a:bodyPr/>
          <a:lstStyle>
            <a:defPPr/>
            <a:lvl1pPr marL="0" lvl="0" indent="0" algn="ctr">
              <a:buNone/>
              <a:defRPr sz="2400"/>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t>Образец подзаголовка</a:t>
            </a:r>
          </a:p>
        </p:txBody>
      </p:sp>
      <p:sp>
        <p:nvSpPr>
          <p:cNvPr id="43" name="Shape 43"/>
          <p:cNvSpPr txBox="1">
            <a:spLocks noGrp="1"/>
          </p:cNvSpPr>
          <p:nvPr>
            <p:ph type="dt" idx="10"/>
          </p:nvPr>
        </p:nvSpPr>
        <p:spPr>
          <a:prstGeom prst="rect">
            <a:avLst/>
          </a:prstGeom>
        </p:spPr>
        <p:txBody>
          <a:bodyPr/>
          <a:lstStyle>
            <a:defPPr/>
            <a:lvl1pPr lvl="0"/>
          </a:lstStyle>
          <a:p>
            <a:r>
              <a:t>07.02.2024</a:t>
            </a:r>
          </a:p>
        </p:txBody>
      </p:sp>
      <p:sp>
        <p:nvSpPr>
          <p:cNvPr id="44" name="Shape 44"/>
          <p:cNvSpPr txBox="1">
            <a:spLocks noGrp="1"/>
          </p:cNvSpPr>
          <p:nvPr>
            <p:ph type="ftr" idx="11"/>
          </p:nvPr>
        </p:nvSpPr>
        <p:spPr>
          <a:prstGeom prst="rect">
            <a:avLst/>
          </a:prstGeom>
        </p:spPr>
        <p:txBody>
          <a:bodyPr/>
          <a:lstStyle>
            <a:defPPr/>
            <a:lvl1pPr lvl="0"/>
          </a:lstStyle>
          <a:p>
            <a:endParaRPr/>
          </a:p>
        </p:txBody>
      </p:sp>
      <p:sp>
        <p:nvSpPr>
          <p:cNvPr id="45" name="Shape 45"/>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GroupShape 46"/>
        <p:cNvGrpSpPr/>
        <p:nvPr/>
      </p:nvGrpSpPr>
      <p:grpSpPr>
        <a:xfrm>
          <a:off x="0" y="0"/>
          <a:ext cx="0" cy="0"/>
          <a:chOff x="0" y="0"/>
          <a:chExt cx="0" cy="0"/>
        </a:xfrm>
      </p:grpSpPr>
      <p:sp>
        <p:nvSpPr>
          <p:cNvPr id="47" name="Shape 47"/>
          <p:cNvSpPr txBox="1">
            <a:spLocks noGrp="1"/>
          </p:cNvSpPr>
          <p:nvPr>
            <p:ph type="title"/>
          </p:nvPr>
        </p:nvSpPr>
        <p:spPr>
          <a:xfrm>
            <a:off x="8724900" y="365125"/>
            <a:ext cx="2628900" cy="5811838"/>
          </a:xfrm>
          <a:prstGeom prst="rect">
            <a:avLst/>
          </a:prstGeom>
        </p:spPr>
        <p:txBody>
          <a:bodyPr vert="eaVert"/>
          <a:lstStyle>
            <a:defPPr/>
            <a:lvl1pPr lvl="0"/>
          </a:lstStyle>
          <a:p>
            <a:r>
              <a:t>Образец заголовка</a:t>
            </a:r>
          </a:p>
        </p:txBody>
      </p:sp>
      <p:sp>
        <p:nvSpPr>
          <p:cNvPr id="48" name="Shape 48"/>
          <p:cNvSpPr txBox="1">
            <a:spLocks noGrp="1"/>
          </p:cNvSpPr>
          <p:nvPr>
            <p:ph type="body" idx="1"/>
          </p:nvPr>
        </p:nvSpPr>
        <p:spPr>
          <a:xfrm>
            <a:off x="838200" y="365125"/>
            <a:ext cx="7734300" cy="5811838"/>
          </a:xfrm>
          <a:prstGeom prst="rect">
            <a:avLst/>
          </a:prstGeom>
        </p:spPr>
        <p:txBody>
          <a:bodyPr vert="eaVert"/>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49" name="Shape 49"/>
          <p:cNvSpPr txBox="1">
            <a:spLocks noGrp="1"/>
          </p:cNvSpPr>
          <p:nvPr>
            <p:ph type="dt" idx="10"/>
          </p:nvPr>
        </p:nvSpPr>
        <p:spPr>
          <a:prstGeom prst="rect">
            <a:avLst/>
          </a:prstGeom>
        </p:spPr>
        <p:txBody>
          <a:bodyPr/>
          <a:lstStyle>
            <a:defPPr/>
            <a:lvl1pPr lvl="0"/>
          </a:lstStyle>
          <a:p>
            <a:r>
              <a:t>07.02.2024</a:t>
            </a:r>
          </a:p>
        </p:txBody>
      </p:sp>
      <p:sp>
        <p:nvSpPr>
          <p:cNvPr id="50" name="Shape 50"/>
          <p:cNvSpPr txBox="1">
            <a:spLocks noGrp="1"/>
          </p:cNvSpPr>
          <p:nvPr>
            <p:ph type="ftr" idx="11"/>
          </p:nvPr>
        </p:nvSpPr>
        <p:spPr>
          <a:prstGeom prst="rect">
            <a:avLst/>
          </a:prstGeom>
        </p:spPr>
        <p:txBody>
          <a:bodyPr/>
          <a:lstStyle>
            <a:defPPr/>
            <a:lvl1pPr lvl="0"/>
          </a:lstStyle>
          <a:p>
            <a:endParaRPr/>
          </a:p>
        </p:txBody>
      </p:sp>
      <p:sp>
        <p:nvSpPr>
          <p:cNvPr id="51" name="Shape 51"/>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GroupShape 63"/>
        <p:cNvGrpSpPr/>
        <p:nvPr/>
      </p:nvGrpSpPr>
      <p:grpSpPr>
        <a:xfrm>
          <a:off x="0" y="0"/>
          <a:ext cx="0" cy="0"/>
          <a:chOff x="0" y="0"/>
          <a:chExt cx="0" cy="0"/>
        </a:xfrm>
      </p:grpSpPr>
      <p:sp>
        <p:nvSpPr>
          <p:cNvPr id="64" name="Shape 64"/>
          <p:cNvSpPr txBox="1">
            <a:spLocks noGrp="1"/>
          </p:cNvSpPr>
          <p:nvPr>
            <p:ph type="title"/>
          </p:nvPr>
        </p:nvSpPr>
        <p:spPr>
          <a:prstGeom prst="rect">
            <a:avLst/>
          </a:prstGeom>
        </p:spPr>
        <p:txBody>
          <a:bodyPr/>
          <a:lstStyle>
            <a:defPPr/>
            <a:lvl1pPr lvl="0"/>
          </a:lstStyle>
          <a:p>
            <a:r>
              <a:t>Образец заголовка</a:t>
            </a:r>
          </a:p>
        </p:txBody>
      </p:sp>
      <p:sp>
        <p:nvSpPr>
          <p:cNvPr id="65" name="Shape 65"/>
          <p:cNvSpPr txBox="1">
            <a:spLocks noGrp="1"/>
          </p:cNvSpPr>
          <p:nvPr>
            <p:ph type="body" idx="1"/>
          </p:nvPr>
        </p:nvSpPr>
        <p:spPr>
          <a:prstGeom prst="rect">
            <a:avLst/>
          </a:prstGeom>
        </p:spPr>
        <p:txBody>
          <a:bodyPr/>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66" name="Shape 66"/>
          <p:cNvSpPr txBox="1">
            <a:spLocks noGrp="1"/>
          </p:cNvSpPr>
          <p:nvPr>
            <p:ph type="dt" idx="10"/>
          </p:nvPr>
        </p:nvSpPr>
        <p:spPr>
          <a:prstGeom prst="rect">
            <a:avLst/>
          </a:prstGeom>
        </p:spPr>
        <p:txBody>
          <a:bodyPr/>
          <a:lstStyle>
            <a:defPPr/>
            <a:lvl1pPr lvl="0"/>
          </a:lstStyle>
          <a:p>
            <a:r>
              <a:t>07.02.2024</a:t>
            </a:r>
          </a:p>
        </p:txBody>
      </p:sp>
      <p:sp>
        <p:nvSpPr>
          <p:cNvPr id="67" name="Shape 67"/>
          <p:cNvSpPr txBox="1">
            <a:spLocks noGrp="1"/>
          </p:cNvSpPr>
          <p:nvPr>
            <p:ph type="ftr" idx="11"/>
          </p:nvPr>
        </p:nvSpPr>
        <p:spPr>
          <a:prstGeom prst="rect">
            <a:avLst/>
          </a:prstGeom>
        </p:spPr>
        <p:txBody>
          <a:bodyPr/>
          <a:lstStyle>
            <a:defPPr/>
            <a:lvl1pPr lvl="0"/>
          </a:lstStyle>
          <a:p>
            <a:endParaRPr/>
          </a:p>
        </p:txBody>
      </p:sp>
      <p:sp>
        <p:nvSpPr>
          <p:cNvPr id="68" name="Shape 68"/>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Title and Subtitle">
    <p:spTree>
      <p:nvGrpSpPr>
        <p:cNvPr id="1" name="GroupShape 7"/>
        <p:cNvGrpSpPr/>
        <p:nvPr/>
      </p:nvGrpSpPr>
      <p:grpSpPr>
        <a:xfrm>
          <a:off x="0" y="0"/>
          <a:ext cx="0" cy="0"/>
          <a:chOff x="0" y="0"/>
          <a:chExt cx="0" cy="0"/>
        </a:xfrm>
      </p:grpSpPr>
      <p:sp>
        <p:nvSpPr>
          <p:cNvPr id="8" name="Shape 8"/>
          <p:cNvSpPr txBox="1">
            <a:spLocks noGrp="1"/>
          </p:cNvSpPr>
          <p:nvPr>
            <p:ph type="title"/>
          </p:nvPr>
        </p:nvSpPr>
        <p:spPr>
          <a:xfrm>
            <a:off x="831850" y="1709738"/>
            <a:ext cx="10515600" cy="2852737"/>
          </a:xfrm>
          <a:prstGeom prst="rect">
            <a:avLst/>
          </a:prstGeom>
        </p:spPr>
        <p:txBody>
          <a:bodyPr anchor="b"/>
          <a:lstStyle>
            <a:defPPr/>
            <a:lvl1pPr lvl="0">
              <a:defRPr sz="6000"/>
            </a:lvl1pPr>
          </a:lstStyle>
          <a:p>
            <a:r>
              <a:t>Образец заголовка</a:t>
            </a:r>
          </a:p>
        </p:txBody>
      </p:sp>
      <p:sp>
        <p:nvSpPr>
          <p:cNvPr id="9" name="Shape 9"/>
          <p:cNvSpPr txBox="1">
            <a:spLocks noGrp="1"/>
          </p:cNvSpPr>
          <p:nvPr>
            <p:ph type="body" idx="1"/>
          </p:nvPr>
        </p:nvSpPr>
        <p:spPr>
          <a:xfrm>
            <a:off x="831850" y="4589463"/>
            <a:ext cx="10515600" cy="1500187"/>
          </a:xfrm>
          <a:prstGeom prst="rect">
            <a:avLst/>
          </a:prstGeom>
        </p:spPr>
        <p:txBody>
          <a:bodyPr/>
          <a:lstStyle>
            <a:defPPr/>
            <a:lvl1pPr marL="0" lvl="0" indent="0">
              <a:buNone/>
              <a:defRPr sz="2400">
                <a:solidFill>
                  <a:schemeClr val="tx1">
                    <a:tint val="75000"/>
                  </a:schemeClr>
                </a:solidFill>
              </a:defRPr>
            </a:lvl1pPr>
            <a:lvl2pPr marL="457200" lvl="1" indent="0">
              <a:buNone/>
              <a:defRPr sz="2000">
                <a:solidFill>
                  <a:schemeClr val="tx1">
                    <a:tint val="75000"/>
                  </a:schemeClr>
                </a:solidFill>
              </a:defRPr>
            </a:lvl2pPr>
            <a:lvl3pPr marL="914400" lvl="2" indent="0">
              <a:buNone/>
              <a:defRPr sz="1800">
                <a:solidFill>
                  <a:schemeClr val="tx1">
                    <a:tint val="75000"/>
                  </a:schemeClr>
                </a:solidFill>
              </a:defRPr>
            </a:lvl3pPr>
            <a:lvl4pPr marL="1371600" lvl="3" indent="0">
              <a:buNone/>
              <a:defRPr sz="1600">
                <a:solidFill>
                  <a:schemeClr val="tx1">
                    <a:tint val="75000"/>
                  </a:schemeClr>
                </a:solidFill>
              </a:defRPr>
            </a:lvl4pPr>
            <a:lvl5pPr marL="1828800" lvl="4" indent="0">
              <a:buNone/>
              <a:defRPr sz="1600">
                <a:solidFill>
                  <a:schemeClr val="tx1">
                    <a:tint val="75000"/>
                  </a:schemeClr>
                </a:solidFill>
              </a:defRPr>
            </a:lvl5pPr>
            <a:lvl6pPr marL="2286000" lvl="5" indent="0">
              <a:buNone/>
              <a:defRPr sz="1600">
                <a:solidFill>
                  <a:schemeClr val="tx1">
                    <a:tint val="75000"/>
                  </a:schemeClr>
                </a:solidFill>
              </a:defRPr>
            </a:lvl6pPr>
            <a:lvl7pPr marL="2743200" lvl="6" indent="0">
              <a:buNone/>
              <a:defRPr sz="1600">
                <a:solidFill>
                  <a:schemeClr val="tx1">
                    <a:tint val="75000"/>
                  </a:schemeClr>
                </a:solidFill>
              </a:defRPr>
            </a:lvl7pPr>
            <a:lvl8pPr marL="3200400" lvl="7" indent="0">
              <a:buNone/>
              <a:defRPr sz="1600">
                <a:solidFill>
                  <a:schemeClr val="tx1">
                    <a:tint val="75000"/>
                  </a:schemeClr>
                </a:solidFill>
              </a:defRPr>
            </a:lvl8pPr>
            <a:lvl9pPr marL="3657600" lvl="8" indent="0">
              <a:buNone/>
              <a:defRPr sz="1600">
                <a:solidFill>
                  <a:schemeClr val="tx1">
                    <a:tint val="75000"/>
                  </a:schemeClr>
                </a:solidFill>
              </a:defRPr>
            </a:lvl9pPr>
          </a:lstStyle>
          <a:p>
            <a:pPr lvl="0"/>
            <a:r>
              <a:t>Образец текста</a:t>
            </a:r>
          </a:p>
        </p:txBody>
      </p:sp>
      <p:sp>
        <p:nvSpPr>
          <p:cNvPr id="10" name="Shape 10"/>
          <p:cNvSpPr txBox="1">
            <a:spLocks noGrp="1"/>
          </p:cNvSpPr>
          <p:nvPr>
            <p:ph type="dt" idx="10"/>
          </p:nvPr>
        </p:nvSpPr>
        <p:spPr>
          <a:prstGeom prst="rect">
            <a:avLst/>
          </a:prstGeom>
        </p:spPr>
        <p:txBody>
          <a:bodyPr/>
          <a:lstStyle>
            <a:defPPr/>
            <a:lvl1pPr lvl="0"/>
          </a:lstStyle>
          <a:p>
            <a:r>
              <a:t>07.02.2024</a:t>
            </a:r>
          </a:p>
        </p:txBody>
      </p:sp>
      <p:sp>
        <p:nvSpPr>
          <p:cNvPr id="11" name="Shape 11"/>
          <p:cNvSpPr txBox="1">
            <a:spLocks noGrp="1"/>
          </p:cNvSpPr>
          <p:nvPr>
            <p:ph type="ftr" idx="11"/>
          </p:nvPr>
        </p:nvSpPr>
        <p:spPr>
          <a:prstGeom prst="rect">
            <a:avLst/>
          </a:prstGeom>
        </p:spPr>
        <p:txBody>
          <a:bodyPr/>
          <a:lstStyle>
            <a:defPPr/>
            <a:lvl1pPr lvl="0"/>
          </a:lstStyle>
          <a:p>
            <a:endParaRPr/>
          </a:p>
        </p:txBody>
      </p:sp>
      <p:sp>
        <p:nvSpPr>
          <p:cNvPr id="12" name="Shape 12"/>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Slide Title">
    <p:spTree>
      <p:nvGrpSpPr>
        <p:cNvPr id="1" name="GroupShape 58"/>
        <p:cNvGrpSpPr/>
        <p:nvPr/>
      </p:nvGrpSpPr>
      <p:grpSpPr>
        <a:xfrm>
          <a:off x="0" y="0"/>
          <a:ext cx="0" cy="0"/>
          <a:chOff x="0" y="0"/>
          <a:chExt cx="0" cy="0"/>
        </a:xfrm>
      </p:grpSpPr>
      <p:sp>
        <p:nvSpPr>
          <p:cNvPr id="59" name="Shape 59"/>
          <p:cNvSpPr txBox="1">
            <a:spLocks noGrp="1"/>
          </p:cNvSpPr>
          <p:nvPr>
            <p:ph type="title"/>
          </p:nvPr>
        </p:nvSpPr>
        <p:spPr>
          <a:prstGeom prst="rect">
            <a:avLst/>
          </a:prstGeom>
        </p:spPr>
        <p:txBody>
          <a:bodyPr/>
          <a:lstStyle>
            <a:defPPr/>
            <a:lvl1pPr lvl="0"/>
          </a:lstStyle>
          <a:p>
            <a:r>
              <a:t>Образец заголовка</a:t>
            </a:r>
          </a:p>
        </p:txBody>
      </p:sp>
      <p:sp>
        <p:nvSpPr>
          <p:cNvPr id="60" name="Shape 60"/>
          <p:cNvSpPr txBox="1">
            <a:spLocks noGrp="1"/>
          </p:cNvSpPr>
          <p:nvPr>
            <p:ph type="dt" idx="10"/>
          </p:nvPr>
        </p:nvSpPr>
        <p:spPr>
          <a:prstGeom prst="rect">
            <a:avLst/>
          </a:prstGeom>
        </p:spPr>
        <p:txBody>
          <a:bodyPr/>
          <a:lstStyle>
            <a:defPPr/>
            <a:lvl1pPr lvl="0"/>
          </a:lstStyle>
          <a:p>
            <a:r>
              <a:t>07.02.2024</a:t>
            </a:r>
          </a:p>
        </p:txBody>
      </p:sp>
      <p:sp>
        <p:nvSpPr>
          <p:cNvPr id="61" name="Shape 61"/>
          <p:cNvSpPr txBox="1">
            <a:spLocks noGrp="1"/>
          </p:cNvSpPr>
          <p:nvPr>
            <p:ph type="ftr" idx="11"/>
          </p:nvPr>
        </p:nvSpPr>
        <p:spPr>
          <a:prstGeom prst="rect">
            <a:avLst/>
          </a:prstGeom>
        </p:spPr>
        <p:txBody>
          <a:bodyPr/>
          <a:lstStyle>
            <a:defPPr/>
            <a:lvl1pPr lvl="0"/>
          </a:lstStyle>
          <a:p>
            <a:endParaRPr/>
          </a:p>
        </p:txBody>
      </p:sp>
      <p:sp>
        <p:nvSpPr>
          <p:cNvPr id="62" name="Shape 62"/>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itle and Two Columns">
    <p:spTree>
      <p:nvGrpSpPr>
        <p:cNvPr id="1" name="GroupShape 33"/>
        <p:cNvGrpSpPr/>
        <p:nvPr/>
      </p:nvGrpSpPr>
      <p:grpSpPr>
        <a:xfrm>
          <a:off x="0" y="0"/>
          <a:ext cx="0" cy="0"/>
          <a:chOff x="0" y="0"/>
          <a:chExt cx="0" cy="0"/>
        </a:xfrm>
      </p:grpSpPr>
      <p:sp>
        <p:nvSpPr>
          <p:cNvPr id="34" name="Shape 34"/>
          <p:cNvSpPr txBox="1">
            <a:spLocks noGrp="1"/>
          </p:cNvSpPr>
          <p:nvPr>
            <p:ph type="title"/>
          </p:nvPr>
        </p:nvSpPr>
        <p:spPr>
          <a:prstGeom prst="rect">
            <a:avLst/>
          </a:prstGeom>
        </p:spPr>
        <p:txBody>
          <a:bodyPr/>
          <a:lstStyle>
            <a:defPPr/>
            <a:lvl1pPr lvl="0"/>
          </a:lstStyle>
          <a:p>
            <a:r>
              <a:t>Образец заголовка</a:t>
            </a:r>
          </a:p>
        </p:txBody>
      </p:sp>
      <p:sp>
        <p:nvSpPr>
          <p:cNvPr id="35" name="Shape 35"/>
          <p:cNvSpPr txBox="1">
            <a:spLocks noGrp="1"/>
          </p:cNvSpPr>
          <p:nvPr>
            <p:ph type="body" idx="1"/>
          </p:nvPr>
        </p:nvSpPr>
        <p:spPr>
          <a:xfrm>
            <a:off x="838200" y="1825625"/>
            <a:ext cx="5181600" cy="4351338"/>
          </a:xfrm>
          <a:prstGeom prst="rect">
            <a:avLst/>
          </a:prstGeom>
        </p:spPr>
        <p:txBody>
          <a:bodyPr/>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36" name="Shape 36"/>
          <p:cNvSpPr txBox="1">
            <a:spLocks noGrp="1"/>
          </p:cNvSpPr>
          <p:nvPr>
            <p:ph type="body" idx="2"/>
          </p:nvPr>
        </p:nvSpPr>
        <p:spPr>
          <a:xfrm>
            <a:off x="6172200" y="1825625"/>
            <a:ext cx="5181600" cy="4351338"/>
          </a:xfrm>
          <a:prstGeom prst="rect">
            <a:avLst/>
          </a:prstGeom>
        </p:spPr>
        <p:txBody>
          <a:bodyPr/>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37" name="Shape 37"/>
          <p:cNvSpPr txBox="1">
            <a:spLocks noGrp="1"/>
          </p:cNvSpPr>
          <p:nvPr>
            <p:ph type="dt" idx="10"/>
          </p:nvPr>
        </p:nvSpPr>
        <p:spPr>
          <a:prstGeom prst="rect">
            <a:avLst/>
          </a:prstGeom>
        </p:spPr>
        <p:txBody>
          <a:bodyPr/>
          <a:lstStyle>
            <a:defPPr/>
            <a:lvl1pPr lvl="0"/>
          </a:lstStyle>
          <a:p>
            <a:r>
              <a:t>07.02.2024</a:t>
            </a:r>
          </a:p>
        </p:txBody>
      </p:sp>
      <p:sp>
        <p:nvSpPr>
          <p:cNvPr id="38" name="Shape 38"/>
          <p:cNvSpPr txBox="1">
            <a:spLocks noGrp="1"/>
          </p:cNvSpPr>
          <p:nvPr>
            <p:ph type="ftr" idx="11"/>
          </p:nvPr>
        </p:nvSpPr>
        <p:spPr>
          <a:prstGeom prst="rect">
            <a:avLst/>
          </a:prstGeom>
        </p:spPr>
        <p:txBody>
          <a:bodyPr/>
          <a:lstStyle>
            <a:defPPr/>
            <a:lvl1pPr lvl="0"/>
          </a:lstStyle>
          <a:p>
            <a:endParaRPr/>
          </a:p>
        </p:txBody>
      </p:sp>
      <p:sp>
        <p:nvSpPr>
          <p:cNvPr id="39" name="Shape 39"/>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GroupShape 20"/>
        <p:cNvGrpSpPr/>
        <p:nvPr/>
      </p:nvGrpSpPr>
      <p:grpSpPr>
        <a:xfrm>
          <a:off x="0" y="0"/>
          <a:ext cx="0" cy="0"/>
          <a:chOff x="0" y="0"/>
          <a:chExt cx="0" cy="0"/>
        </a:xfrm>
      </p:grpSpPr>
      <p:sp>
        <p:nvSpPr>
          <p:cNvPr id="21" name="Shape 21"/>
          <p:cNvSpPr txBox="1">
            <a:spLocks noGrp="1"/>
          </p:cNvSpPr>
          <p:nvPr>
            <p:ph type="title"/>
          </p:nvPr>
        </p:nvSpPr>
        <p:spPr>
          <a:xfrm>
            <a:off x="839788" y="365125"/>
            <a:ext cx="10515600" cy="1325562"/>
          </a:xfrm>
          <a:prstGeom prst="rect">
            <a:avLst/>
          </a:prstGeom>
        </p:spPr>
        <p:txBody>
          <a:bodyPr/>
          <a:lstStyle>
            <a:defPPr/>
            <a:lvl1pPr lvl="0"/>
          </a:lstStyle>
          <a:p>
            <a:r>
              <a:t>Образец заголовка</a:t>
            </a:r>
          </a:p>
        </p:txBody>
      </p:sp>
      <p:sp>
        <p:nvSpPr>
          <p:cNvPr id="22" name="Shape 22"/>
          <p:cNvSpPr txBox="1">
            <a:spLocks noGrp="1"/>
          </p:cNvSpPr>
          <p:nvPr>
            <p:ph type="body" idx="1"/>
          </p:nvPr>
        </p:nvSpPr>
        <p:spPr>
          <a:xfrm>
            <a:off x="839788" y="1681163"/>
            <a:ext cx="5157787" cy="823911"/>
          </a:xfrm>
          <a:prstGeom prst="rect">
            <a:avLst/>
          </a:prstGeom>
        </p:spPr>
        <p:txBody>
          <a:bodyPr anchor="b"/>
          <a:lstStyle>
            <a:defPPr/>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t>Образец текста</a:t>
            </a:r>
          </a:p>
        </p:txBody>
      </p:sp>
      <p:sp>
        <p:nvSpPr>
          <p:cNvPr id="23" name="Shape 23"/>
          <p:cNvSpPr txBox="1">
            <a:spLocks noGrp="1"/>
          </p:cNvSpPr>
          <p:nvPr>
            <p:ph type="body" idx="2"/>
          </p:nvPr>
        </p:nvSpPr>
        <p:spPr>
          <a:xfrm>
            <a:off x="839788" y="2505075"/>
            <a:ext cx="5157787" cy="3684588"/>
          </a:xfrm>
          <a:prstGeom prst="rect">
            <a:avLst/>
          </a:prstGeom>
        </p:spPr>
        <p:txBody>
          <a:bodyPr/>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24" name="Shape 24"/>
          <p:cNvSpPr txBox="1">
            <a:spLocks noGrp="1"/>
          </p:cNvSpPr>
          <p:nvPr>
            <p:ph type="body" idx="3"/>
          </p:nvPr>
        </p:nvSpPr>
        <p:spPr>
          <a:xfrm>
            <a:off x="6172200" y="1681163"/>
            <a:ext cx="5183187" cy="823911"/>
          </a:xfrm>
          <a:prstGeom prst="rect">
            <a:avLst/>
          </a:prstGeom>
        </p:spPr>
        <p:txBody>
          <a:bodyPr anchor="b"/>
          <a:lstStyle>
            <a:defPPr/>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t>Образец текста</a:t>
            </a:r>
          </a:p>
        </p:txBody>
      </p:sp>
      <p:sp>
        <p:nvSpPr>
          <p:cNvPr id="25" name="Shape 25"/>
          <p:cNvSpPr txBox="1">
            <a:spLocks noGrp="1"/>
          </p:cNvSpPr>
          <p:nvPr>
            <p:ph type="body" idx="4"/>
          </p:nvPr>
        </p:nvSpPr>
        <p:spPr>
          <a:xfrm>
            <a:off x="6172200" y="2505075"/>
            <a:ext cx="5183187" cy="3684588"/>
          </a:xfrm>
          <a:prstGeom prst="rect">
            <a:avLst/>
          </a:prstGeom>
        </p:spPr>
        <p:txBody>
          <a:bodyPr/>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26" name="Shape 26"/>
          <p:cNvSpPr txBox="1">
            <a:spLocks noGrp="1"/>
          </p:cNvSpPr>
          <p:nvPr>
            <p:ph type="dt" idx="10"/>
          </p:nvPr>
        </p:nvSpPr>
        <p:spPr>
          <a:prstGeom prst="rect">
            <a:avLst/>
          </a:prstGeom>
        </p:spPr>
        <p:txBody>
          <a:bodyPr/>
          <a:lstStyle>
            <a:defPPr/>
            <a:lvl1pPr lvl="0"/>
          </a:lstStyle>
          <a:p>
            <a:r>
              <a:t>07.02.2024</a:t>
            </a:r>
          </a:p>
        </p:txBody>
      </p:sp>
      <p:sp>
        <p:nvSpPr>
          <p:cNvPr id="27" name="Shape 27"/>
          <p:cNvSpPr txBox="1">
            <a:spLocks noGrp="1"/>
          </p:cNvSpPr>
          <p:nvPr>
            <p:ph type="ftr" idx="11"/>
          </p:nvPr>
        </p:nvSpPr>
        <p:spPr>
          <a:prstGeom prst="rect">
            <a:avLst/>
          </a:prstGeom>
        </p:spPr>
        <p:txBody>
          <a:bodyPr/>
          <a:lstStyle>
            <a:defPPr/>
            <a:lvl1pPr lvl="0"/>
          </a:lstStyle>
          <a:p>
            <a:endParaRPr/>
          </a:p>
        </p:txBody>
      </p:sp>
      <p:sp>
        <p:nvSpPr>
          <p:cNvPr id="28" name="Shape 28"/>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Title, Text and Object">
    <p:spTree>
      <p:nvGrpSpPr>
        <p:cNvPr id="1" name="GroupShape 69"/>
        <p:cNvGrpSpPr/>
        <p:nvPr/>
      </p:nvGrpSpPr>
      <p:grpSpPr>
        <a:xfrm>
          <a:off x="0" y="0"/>
          <a:ext cx="0" cy="0"/>
          <a:chOff x="0" y="0"/>
          <a:chExt cx="0" cy="0"/>
        </a:xfrm>
      </p:grpSpPr>
      <p:sp>
        <p:nvSpPr>
          <p:cNvPr id="70" name="Shape 70"/>
          <p:cNvSpPr txBox="1">
            <a:spLocks noGrp="1"/>
          </p:cNvSpPr>
          <p:nvPr>
            <p:ph type="title"/>
          </p:nvPr>
        </p:nvSpPr>
        <p:spPr>
          <a:xfrm>
            <a:off x="839788" y="457200"/>
            <a:ext cx="3932237" cy="1600200"/>
          </a:xfrm>
          <a:prstGeom prst="rect">
            <a:avLst/>
          </a:prstGeom>
        </p:spPr>
        <p:txBody>
          <a:bodyPr anchor="b"/>
          <a:lstStyle>
            <a:defPPr/>
            <a:lvl1pPr lvl="0">
              <a:defRPr sz="3200"/>
            </a:lvl1pPr>
          </a:lstStyle>
          <a:p>
            <a:r>
              <a:t>Образец заголовка</a:t>
            </a:r>
          </a:p>
        </p:txBody>
      </p:sp>
      <p:sp>
        <p:nvSpPr>
          <p:cNvPr id="71" name="Shape 71"/>
          <p:cNvSpPr txBox="1">
            <a:spLocks noGrp="1"/>
          </p:cNvSpPr>
          <p:nvPr>
            <p:ph type="body" idx="1"/>
          </p:nvPr>
        </p:nvSpPr>
        <p:spPr>
          <a:xfrm>
            <a:off x="5183188" y="987425"/>
            <a:ext cx="6172199" cy="4873625"/>
          </a:xfrm>
          <a:prstGeom prst="rect">
            <a:avLst/>
          </a:prstGeom>
        </p:spPr>
        <p:txBody>
          <a:bodyPr/>
          <a:lstStyle>
            <a:defPPr/>
            <a:lvl1pPr lvl="0">
              <a:defRPr sz="3200"/>
            </a:lvl1pPr>
            <a:lvl2pPr lvl="1">
              <a:defRPr sz="2800"/>
            </a:lvl2pPr>
            <a:lvl3pPr lvl="2">
              <a:defRPr sz="2400"/>
            </a:lvl3pPr>
            <a:lvl4pPr lvl="3">
              <a:defRPr sz="2000"/>
            </a:lvl4pPr>
            <a:lvl5pPr lvl="4">
              <a:defRPr sz="2000"/>
            </a:lvl5pPr>
            <a:lvl6pPr lvl="5">
              <a:defRPr sz="2000"/>
            </a:lvl6pPr>
            <a:lvl7pPr lvl="6">
              <a:defRPr sz="2000"/>
            </a:lvl7pPr>
            <a:lvl8pPr lvl="7">
              <a:defRPr sz="2000"/>
            </a:lvl8pPr>
            <a:lvl9pPr lvl="8">
              <a:defRPr sz="2000"/>
            </a:lvl9pPr>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72" name="Shape 72"/>
          <p:cNvSpPr txBox="1">
            <a:spLocks noGrp="1"/>
          </p:cNvSpPr>
          <p:nvPr>
            <p:ph type="body" idx="2"/>
          </p:nvPr>
        </p:nvSpPr>
        <p:spPr>
          <a:xfrm>
            <a:off x="839788" y="2057400"/>
            <a:ext cx="3932237" cy="3811588"/>
          </a:xfrm>
          <a:prstGeom prst="rect">
            <a:avLst/>
          </a:prstGeom>
        </p:spPr>
        <p:txBody>
          <a:bodyPr/>
          <a:lstStyle>
            <a:defPPr/>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t>Образец текста</a:t>
            </a:r>
          </a:p>
        </p:txBody>
      </p:sp>
      <p:sp>
        <p:nvSpPr>
          <p:cNvPr id="73" name="Shape 73"/>
          <p:cNvSpPr txBox="1">
            <a:spLocks noGrp="1"/>
          </p:cNvSpPr>
          <p:nvPr>
            <p:ph type="dt" idx="10"/>
          </p:nvPr>
        </p:nvSpPr>
        <p:spPr>
          <a:prstGeom prst="rect">
            <a:avLst/>
          </a:prstGeom>
        </p:spPr>
        <p:txBody>
          <a:bodyPr/>
          <a:lstStyle>
            <a:defPPr/>
            <a:lvl1pPr lvl="0"/>
          </a:lstStyle>
          <a:p>
            <a:r>
              <a:t>07.02.2024</a:t>
            </a:r>
          </a:p>
        </p:txBody>
      </p:sp>
      <p:sp>
        <p:nvSpPr>
          <p:cNvPr id="74" name="Shape 74"/>
          <p:cNvSpPr txBox="1">
            <a:spLocks noGrp="1"/>
          </p:cNvSpPr>
          <p:nvPr>
            <p:ph type="ftr" idx="11"/>
          </p:nvPr>
        </p:nvSpPr>
        <p:spPr>
          <a:prstGeom prst="rect">
            <a:avLst/>
          </a:prstGeom>
        </p:spPr>
        <p:txBody>
          <a:bodyPr/>
          <a:lstStyle>
            <a:defPPr/>
            <a:lvl1pPr lvl="0"/>
          </a:lstStyle>
          <a:p>
            <a:endParaRPr/>
          </a:p>
        </p:txBody>
      </p:sp>
      <p:sp>
        <p:nvSpPr>
          <p:cNvPr id="75" name="Shape 75"/>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Title and Picture">
    <p:spTree>
      <p:nvGrpSpPr>
        <p:cNvPr id="1" name="GroupShape 13"/>
        <p:cNvGrpSpPr/>
        <p:nvPr/>
      </p:nvGrpSpPr>
      <p:grpSpPr>
        <a:xfrm>
          <a:off x="0" y="0"/>
          <a:ext cx="0" cy="0"/>
          <a:chOff x="0" y="0"/>
          <a:chExt cx="0" cy="0"/>
        </a:xfrm>
      </p:grpSpPr>
      <p:sp>
        <p:nvSpPr>
          <p:cNvPr id="14" name="Shape 14"/>
          <p:cNvSpPr txBox="1">
            <a:spLocks noGrp="1"/>
          </p:cNvSpPr>
          <p:nvPr>
            <p:ph type="title"/>
          </p:nvPr>
        </p:nvSpPr>
        <p:spPr>
          <a:xfrm>
            <a:off x="839788" y="457200"/>
            <a:ext cx="3932237" cy="1600200"/>
          </a:xfrm>
          <a:prstGeom prst="rect">
            <a:avLst/>
          </a:prstGeom>
        </p:spPr>
        <p:txBody>
          <a:bodyPr anchor="b"/>
          <a:lstStyle>
            <a:defPPr/>
            <a:lvl1pPr lvl="0">
              <a:defRPr sz="3200"/>
            </a:lvl1pPr>
          </a:lstStyle>
          <a:p>
            <a:r>
              <a:t>Образец заголовка</a:t>
            </a:r>
          </a:p>
        </p:txBody>
      </p:sp>
      <p:sp>
        <p:nvSpPr>
          <p:cNvPr id="15" name="Shape 15"/>
          <p:cNvSpPr txBox="1">
            <a:spLocks noGrp="1"/>
          </p:cNvSpPr>
          <p:nvPr>
            <p:ph type="body" idx="1"/>
          </p:nvPr>
        </p:nvSpPr>
        <p:spPr>
          <a:xfrm>
            <a:off x="5183188" y="987425"/>
            <a:ext cx="6172199" cy="4873625"/>
          </a:xfrm>
          <a:prstGeom prst="rect">
            <a:avLst/>
          </a:prstGeom>
        </p:spPr>
        <p:txBody>
          <a:bodyPr/>
          <a:lstStyle>
            <a:defPPr/>
            <a:lvl1pPr marL="0" lvl="0" indent="0">
              <a:buNone/>
              <a:defRPr sz="3200"/>
            </a:lvl1pPr>
            <a:lvl2pPr marL="457200" lvl="1" indent="0">
              <a:buNone/>
              <a:defRPr sz="2800"/>
            </a:lvl2pPr>
            <a:lvl3pPr marL="914400" lvl="2" indent="0">
              <a:buNone/>
              <a:defRPr sz="24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endParaRPr/>
          </a:p>
        </p:txBody>
      </p:sp>
      <p:sp>
        <p:nvSpPr>
          <p:cNvPr id="16" name="Shape 16"/>
          <p:cNvSpPr txBox="1">
            <a:spLocks noGrp="1"/>
          </p:cNvSpPr>
          <p:nvPr>
            <p:ph type="body" idx="2"/>
          </p:nvPr>
        </p:nvSpPr>
        <p:spPr>
          <a:xfrm>
            <a:off x="839788" y="2057400"/>
            <a:ext cx="3932237" cy="3811588"/>
          </a:xfrm>
          <a:prstGeom prst="rect">
            <a:avLst/>
          </a:prstGeom>
        </p:spPr>
        <p:txBody>
          <a:bodyPr/>
          <a:lstStyle>
            <a:defPPr/>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t>Образец текста</a:t>
            </a:r>
          </a:p>
        </p:txBody>
      </p:sp>
      <p:sp>
        <p:nvSpPr>
          <p:cNvPr id="17" name="Shape 17"/>
          <p:cNvSpPr txBox="1">
            <a:spLocks noGrp="1"/>
          </p:cNvSpPr>
          <p:nvPr>
            <p:ph type="dt" idx="10"/>
          </p:nvPr>
        </p:nvSpPr>
        <p:spPr>
          <a:prstGeom prst="rect">
            <a:avLst/>
          </a:prstGeom>
        </p:spPr>
        <p:txBody>
          <a:bodyPr/>
          <a:lstStyle>
            <a:defPPr/>
            <a:lvl1pPr lvl="0"/>
          </a:lstStyle>
          <a:p>
            <a:r>
              <a:t>07.02.2024</a:t>
            </a:r>
          </a:p>
        </p:txBody>
      </p:sp>
      <p:sp>
        <p:nvSpPr>
          <p:cNvPr id="18" name="Shape 18"/>
          <p:cNvSpPr txBox="1">
            <a:spLocks noGrp="1"/>
          </p:cNvSpPr>
          <p:nvPr>
            <p:ph type="ftr" idx="11"/>
          </p:nvPr>
        </p:nvSpPr>
        <p:spPr>
          <a:prstGeom prst="rect">
            <a:avLst/>
          </a:prstGeom>
        </p:spPr>
        <p:txBody>
          <a:bodyPr/>
          <a:lstStyle>
            <a:defPPr/>
            <a:lvl1pPr lvl="0"/>
          </a:lstStyle>
          <a:p>
            <a:endParaRPr/>
          </a:p>
        </p:txBody>
      </p:sp>
      <p:sp>
        <p:nvSpPr>
          <p:cNvPr id="19" name="Shape 19"/>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GroupShape 52"/>
        <p:cNvGrpSpPr/>
        <p:nvPr/>
      </p:nvGrpSpPr>
      <p:grpSpPr>
        <a:xfrm>
          <a:off x="0" y="0"/>
          <a:ext cx="0" cy="0"/>
          <a:chOff x="0" y="0"/>
          <a:chExt cx="0" cy="0"/>
        </a:xfrm>
      </p:grpSpPr>
      <p:sp>
        <p:nvSpPr>
          <p:cNvPr id="53" name="Shape 53"/>
          <p:cNvSpPr txBox="1">
            <a:spLocks noGrp="1"/>
          </p:cNvSpPr>
          <p:nvPr>
            <p:ph type="title"/>
          </p:nvPr>
        </p:nvSpPr>
        <p:spPr>
          <a:prstGeom prst="rect">
            <a:avLst/>
          </a:prstGeom>
        </p:spPr>
        <p:txBody>
          <a:bodyPr/>
          <a:lstStyle>
            <a:defPPr/>
            <a:lvl1pPr lvl="0"/>
          </a:lstStyle>
          <a:p>
            <a:r>
              <a:t>Образец заголовка</a:t>
            </a:r>
          </a:p>
        </p:txBody>
      </p:sp>
      <p:sp>
        <p:nvSpPr>
          <p:cNvPr id="54" name="Shape 54"/>
          <p:cNvSpPr txBox="1">
            <a:spLocks noGrp="1"/>
          </p:cNvSpPr>
          <p:nvPr>
            <p:ph type="body" idx="1"/>
          </p:nvPr>
        </p:nvSpPr>
        <p:spPr>
          <a:prstGeom prst="rect">
            <a:avLst/>
          </a:prstGeom>
        </p:spPr>
        <p:txBody>
          <a:bodyPr vert="eaVert"/>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55" name="Shape 55"/>
          <p:cNvSpPr txBox="1">
            <a:spLocks noGrp="1"/>
          </p:cNvSpPr>
          <p:nvPr>
            <p:ph type="dt" idx="10"/>
          </p:nvPr>
        </p:nvSpPr>
        <p:spPr>
          <a:prstGeom prst="rect">
            <a:avLst/>
          </a:prstGeom>
        </p:spPr>
        <p:txBody>
          <a:bodyPr/>
          <a:lstStyle>
            <a:defPPr/>
            <a:lvl1pPr lvl="0"/>
          </a:lstStyle>
          <a:p>
            <a:r>
              <a:t>07.02.2024</a:t>
            </a:r>
          </a:p>
        </p:txBody>
      </p:sp>
      <p:sp>
        <p:nvSpPr>
          <p:cNvPr id="56" name="Shape 56"/>
          <p:cNvSpPr txBox="1">
            <a:spLocks noGrp="1"/>
          </p:cNvSpPr>
          <p:nvPr>
            <p:ph type="ftr" idx="11"/>
          </p:nvPr>
        </p:nvSpPr>
        <p:spPr>
          <a:prstGeom prst="rect">
            <a:avLst/>
          </a:prstGeom>
        </p:spPr>
        <p:txBody>
          <a:bodyPr/>
          <a:lstStyle>
            <a:defPPr/>
            <a:lvl1pPr lvl="0"/>
          </a:lstStyle>
          <a:p>
            <a:endParaRPr/>
          </a:p>
        </p:txBody>
      </p:sp>
      <p:sp>
        <p:nvSpPr>
          <p:cNvPr id="57" name="Shape 57"/>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GroupShape 1"/>
        <p:cNvGrpSpPr/>
        <p:nvPr/>
      </p:nvGrpSpPr>
      <p:grpSpPr>
        <a:xfrm>
          <a:off x="0" y="0"/>
          <a:ext cx="0" cy="0"/>
          <a:chOff x="0" y="0"/>
          <a:chExt cx="0" cy="0"/>
        </a:xfrm>
      </p:grpSpPr>
      <p:sp>
        <p:nvSpPr>
          <p:cNvPr id="2" name="Shape 2"/>
          <p:cNvSpPr txBox="1">
            <a:spLocks noGrp="1"/>
          </p:cNvSpPr>
          <p:nvPr>
            <p:ph type="title"/>
          </p:nvPr>
        </p:nvSpPr>
        <p:spPr>
          <a:xfrm>
            <a:off x="838200" y="365125"/>
            <a:ext cx="10515600" cy="1325562"/>
          </a:xfrm>
          <a:prstGeom prst="rect">
            <a:avLst/>
          </a:prstGeom>
        </p:spPr>
        <p:txBody>
          <a:bodyPr vert="horz" lIns="91440" tIns="45720" rIns="91440" bIns="45720" anchor="ctr">
            <a:normAutofit/>
          </a:bodyPr>
          <a:lstStyle/>
          <a:p>
            <a:r>
              <a:t>Образец заголовка</a:t>
            </a:r>
          </a:p>
        </p:txBody>
      </p:sp>
      <p:sp>
        <p:nvSpPr>
          <p:cNvPr id="3" name="Shape 3"/>
          <p:cNvSpPr txBox="1">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4" name="Shape 4"/>
          <p:cNvSpPr txBox="1">
            <a:spLocks noGrp="1"/>
          </p:cNvSpPr>
          <p:nvPr>
            <p:ph type="dt" idx="2"/>
          </p:nvPr>
        </p:nvSpPr>
        <p:spPr>
          <a:xfrm>
            <a:off x="838200" y="6356350"/>
            <a:ext cx="2743200" cy="365125"/>
          </a:xfrm>
          <a:prstGeom prst="rect">
            <a:avLst/>
          </a:prstGeom>
        </p:spPr>
        <p:txBody>
          <a:bodyPr vert="horz" lIns="91440" tIns="45720" rIns="91440" bIns="45720" anchor="ctr"/>
          <a:lstStyle>
            <a:defPPr/>
            <a:lvl1pPr marL="0" lvl="0" indent="0" algn="l">
              <a:defRPr sz="1200">
                <a:solidFill>
                  <a:schemeClr val="tx1">
                    <a:tint val="75000"/>
                  </a:schemeClr>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t>07.02.2024</a:t>
            </a:r>
          </a:p>
        </p:txBody>
      </p:sp>
      <p:sp>
        <p:nvSpPr>
          <p:cNvPr id="5" name="Shape 5"/>
          <p:cNvSpPr txBox="1">
            <a:spLocks noGrp="1"/>
          </p:cNvSpPr>
          <p:nvPr>
            <p:ph type="ftr" idx="3"/>
          </p:nvPr>
        </p:nvSpPr>
        <p:spPr>
          <a:xfrm>
            <a:off x="4038600" y="6356350"/>
            <a:ext cx="4114800" cy="365125"/>
          </a:xfrm>
          <a:prstGeom prst="rect">
            <a:avLst/>
          </a:prstGeom>
        </p:spPr>
        <p:txBody>
          <a:bodyPr vert="horz" lIns="91440" tIns="45720" rIns="91440" bIns="45720" anchor="ctr"/>
          <a:lstStyle>
            <a:defPPr/>
            <a:lvl1pPr marL="0" lvl="0" indent="0" algn="ctr">
              <a:defRPr sz="1200">
                <a:solidFill>
                  <a:schemeClr val="tx1">
                    <a:tint val="75000"/>
                  </a:schemeClr>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p>
        </p:txBody>
      </p:sp>
      <p:sp>
        <p:nvSpPr>
          <p:cNvPr id="6" name="Shape 6"/>
          <p:cNvSpPr txBox="1">
            <a:spLocks noGrp="1"/>
          </p:cNvSpPr>
          <p:nvPr>
            <p:ph type="sldNum" idx="4"/>
          </p:nvPr>
        </p:nvSpPr>
        <p:spPr>
          <a:xfrm>
            <a:off x="8610600" y="6356350"/>
            <a:ext cx="2743200" cy="365125"/>
          </a:xfrm>
          <a:prstGeom prst="rect">
            <a:avLst/>
          </a:prstGeom>
        </p:spPr>
        <p:txBody>
          <a:bodyPr vert="horz" lIns="91440" tIns="45720" rIns="91440" bIns="45720" anchor="ctr"/>
          <a:lstStyle>
            <a:defPPr/>
            <a:lvl1pPr marL="0" lvl="0" indent="0" algn="r">
              <a:defRPr sz="1200">
                <a:solidFill>
                  <a:schemeClr val="tx1">
                    <a:tint val="75000"/>
                  </a:schemeClr>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defPPr/>
      <a:lvl1pPr lvl="0" algn="l">
        <a:lnSpc>
          <a:spcPct val="90000"/>
        </a:lnSpc>
        <a:buNone/>
        <a:defRPr sz="4400">
          <a:solidFill>
            <a:schemeClr val="tx1"/>
          </a:solidFill>
          <a:latin typeface="+mj-lt"/>
          <a:ea typeface="+mj-ea"/>
          <a:cs typeface="+mj-cs"/>
        </a:defRPr>
      </a:lvl1pPr>
    </p:titleStyle>
    <p:bodyStyle>
      <a:defPPr/>
      <a:lvl1pPr marL="228600" lvl="0" indent="-228600" algn="l">
        <a:lnSpc>
          <a:spcPct val="90000"/>
        </a:lnSpc>
        <a:spcBef>
          <a:spcPts val="1000"/>
        </a:spcBef>
        <a:buFont typeface="Arial"/>
        <a:buChar char="•"/>
        <a:defRPr sz="2800">
          <a:solidFill>
            <a:schemeClr val="tx1"/>
          </a:solidFill>
          <a:latin typeface="+mn-lt"/>
          <a:ea typeface="+mn-ea"/>
          <a:cs typeface="+mn-cs"/>
        </a:defRPr>
      </a:lvl1pPr>
      <a:lvl2pPr marL="685800" lvl="1" indent="-228600" algn="l">
        <a:lnSpc>
          <a:spcPct val="90000"/>
        </a:lnSpc>
        <a:spcBef>
          <a:spcPts val="500"/>
        </a:spcBef>
        <a:buFont typeface="Arial"/>
        <a:buChar char="•"/>
        <a:defRPr sz="2400">
          <a:solidFill>
            <a:schemeClr val="tx1"/>
          </a:solidFill>
          <a:latin typeface="+mn-lt"/>
          <a:ea typeface="+mn-ea"/>
          <a:cs typeface="+mn-cs"/>
        </a:defRPr>
      </a:lvl2pPr>
      <a:lvl3pPr marL="1143000" lvl="2" indent="-228600" algn="l">
        <a:lnSpc>
          <a:spcPct val="90000"/>
        </a:lnSpc>
        <a:spcBef>
          <a:spcPts val="500"/>
        </a:spcBef>
        <a:buFont typeface="Arial"/>
        <a:buChar char="•"/>
        <a:defRPr sz="2000">
          <a:solidFill>
            <a:schemeClr val="tx1"/>
          </a:solidFill>
          <a:latin typeface="+mn-lt"/>
          <a:ea typeface="+mn-ea"/>
          <a:cs typeface="+mn-cs"/>
        </a:defRPr>
      </a:lvl3pPr>
      <a:lvl4pPr marL="1600200" lvl="3" indent="-228600" algn="l">
        <a:lnSpc>
          <a:spcPct val="90000"/>
        </a:lnSpc>
        <a:spcBef>
          <a:spcPts val="500"/>
        </a:spcBef>
        <a:buFont typeface="Arial"/>
        <a:buChar char="•"/>
        <a:defRPr sz="1800">
          <a:solidFill>
            <a:schemeClr val="tx1"/>
          </a:solidFill>
          <a:latin typeface="+mn-lt"/>
          <a:ea typeface="+mn-ea"/>
          <a:cs typeface="+mn-cs"/>
        </a:defRPr>
      </a:lvl4pPr>
      <a:lvl5pPr marL="2057400" lvl="4" indent="-228600" algn="l">
        <a:lnSpc>
          <a:spcPct val="90000"/>
        </a:lnSpc>
        <a:spcBef>
          <a:spcPts val="500"/>
        </a:spcBef>
        <a:buFont typeface="Arial"/>
        <a:buChar char="•"/>
        <a:defRPr sz="1800">
          <a:solidFill>
            <a:schemeClr val="tx1"/>
          </a:solidFill>
          <a:latin typeface="+mn-lt"/>
          <a:ea typeface="+mn-ea"/>
          <a:cs typeface="+mn-cs"/>
        </a:defRPr>
      </a:lvl5pPr>
      <a:lvl6pPr marL="2514600" lvl="5" indent="-228600" algn="l">
        <a:lnSpc>
          <a:spcPct val="90000"/>
        </a:lnSpc>
        <a:spcBef>
          <a:spcPts val="500"/>
        </a:spcBef>
        <a:buFont typeface="Arial"/>
        <a:buChar char="•"/>
        <a:defRPr sz="1800">
          <a:solidFill>
            <a:schemeClr val="tx1"/>
          </a:solidFill>
          <a:latin typeface="+mn-lt"/>
          <a:ea typeface="+mn-ea"/>
          <a:cs typeface="+mn-cs"/>
        </a:defRPr>
      </a:lvl6pPr>
      <a:lvl7pPr marL="2971800" lvl="6" indent="-228600" algn="l">
        <a:lnSpc>
          <a:spcPct val="90000"/>
        </a:lnSpc>
        <a:spcBef>
          <a:spcPts val="500"/>
        </a:spcBef>
        <a:buFont typeface="Arial"/>
        <a:buChar char="•"/>
        <a:defRPr sz="1800">
          <a:solidFill>
            <a:schemeClr val="tx1"/>
          </a:solidFill>
          <a:latin typeface="+mn-lt"/>
          <a:ea typeface="+mn-ea"/>
          <a:cs typeface="+mn-cs"/>
        </a:defRPr>
      </a:lvl7pPr>
      <a:lvl8pPr marL="3429000" lvl="7" indent="-228600" algn="l">
        <a:lnSpc>
          <a:spcPct val="90000"/>
        </a:lnSpc>
        <a:spcBef>
          <a:spcPts val="500"/>
        </a:spcBef>
        <a:buFont typeface="Arial"/>
        <a:buChar char="•"/>
        <a:defRPr sz="1800">
          <a:solidFill>
            <a:schemeClr val="tx1"/>
          </a:solidFill>
          <a:latin typeface="+mn-lt"/>
          <a:ea typeface="+mn-ea"/>
          <a:cs typeface="+mn-cs"/>
        </a:defRPr>
      </a:lvl8pPr>
      <a:lvl9pPr marL="3886200" lvl="8" indent="-228600" algn="l">
        <a:lnSpc>
          <a:spcPct val="90000"/>
        </a:lnSpc>
        <a:spcBef>
          <a:spcPts val="500"/>
        </a:spcBef>
        <a:buFont typeface="Arial"/>
        <a:buChar char="•"/>
        <a:defRPr sz="1800">
          <a:solidFill>
            <a:schemeClr val="tx1"/>
          </a:solidFill>
          <a:latin typeface="+mn-lt"/>
          <a:ea typeface="+mn-ea"/>
          <a:cs typeface="+mn-cs"/>
        </a:defRPr>
      </a:lvl9pPr>
    </p:bodyStyle>
    <p:other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GroupShape 76"/>
        <p:cNvGrpSpPr/>
        <p:nvPr/>
      </p:nvGrpSpPr>
      <p:grpSpPr>
        <a:xfrm>
          <a:off x="0" y="0"/>
          <a:ext cx="0" cy="0"/>
          <a:chOff x="0" y="0"/>
          <a:chExt cx="0" cy="0"/>
        </a:xfrm>
      </p:grpSpPr>
      <p:pic>
        <p:nvPicPr>
          <p:cNvPr id="78" name="Picture 78"/>
          <p:cNvPicPr/>
          <p:nvPr/>
        </p:nvPicPr>
        <p:blipFill>
          <a:blip r:embed="rId2"/>
          <a:stretch/>
        </p:blipFill>
        <p:spPr>
          <a:xfrm>
            <a:off x="0" y="0"/>
            <a:ext cx="12192000" cy="6845704"/>
          </a:xfrm>
          <a:prstGeom prst="rect">
            <a:avLst/>
          </a:prstGeom>
        </p:spPr>
      </p:pic>
      <p:sp>
        <p:nvSpPr>
          <p:cNvPr id="79" name="Shape 79"/>
          <p:cNvSpPr txBox="1"/>
          <p:nvPr/>
        </p:nvSpPr>
        <p:spPr>
          <a:xfrm>
            <a:off x="1726711" y="2459741"/>
            <a:ext cx="9371587" cy="1569660"/>
          </a:xfrm>
          <a:prstGeom prst="rect">
            <a:avLst/>
          </a:prstGeom>
          <a:noFill/>
        </p:spPr>
        <p:txBody>
          <a:bodyPr wrap="square" lIns="91440" tIns="45720" rIns="91440" bIns="45720">
            <a:spAutoFit/>
          </a:bodyPr>
          <a:lstStyle/>
          <a:p>
            <a:pPr algn="ctr"/>
            <a:r>
              <a:rPr lang="ru-RU" sz="2400" b="1" dirty="0">
                <a:solidFill>
                  <a:srgbClr val="002060"/>
                </a:solidFill>
                <a:latin typeface="Segoe UI"/>
                <a:ea typeface="Segoe UI"/>
                <a:cs typeface="Segoe UI"/>
              </a:rPr>
              <a:t>ПРОГРАММА ПЕРСПЕКТИВНОГО РАЗВИТИЯ СИСТЕМЫ ОБРАЗОВАНИЯ ПРИМОРСКО – АХТАРСКОГО МУНИЦИПАЛЬНОГО ОКРУГА КРАСНОДАРСКОГО КРАЯ       НА 2025 – 2030 гг.</a:t>
            </a:r>
            <a:endParaRPr sz="3600" b="1" dirty="0">
              <a:solidFill>
                <a:srgbClr val="002060"/>
              </a:solidFill>
              <a:latin typeface="Segoe UI"/>
              <a:ea typeface="Segoe UI"/>
              <a:cs typeface="Segoe UI"/>
            </a:endParaRPr>
          </a:p>
        </p:txBody>
      </p:sp>
      <p:sp>
        <p:nvSpPr>
          <p:cNvPr id="84" name="Shape 84"/>
          <p:cNvSpPr/>
          <p:nvPr/>
        </p:nvSpPr>
        <p:spPr>
          <a:xfrm>
            <a:off x="63500" y="-136525"/>
            <a:ext cx="304800" cy="304800"/>
          </a:xfrm>
          <a:prstGeom prst="rect">
            <a:avLst/>
          </a:prstGeom>
          <a:noFill/>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85" name="Shape 85"/>
          <p:cNvSpPr/>
          <p:nvPr/>
        </p:nvSpPr>
        <p:spPr>
          <a:xfrm>
            <a:off x="1820344" y="289769"/>
            <a:ext cx="9413713" cy="923330"/>
          </a:xfrm>
          <a:prstGeom prst="rect">
            <a:avLst/>
          </a:prstGeom>
          <a:noFill/>
        </p:spPr>
        <p:txBody>
          <a:bodyPr wrap="square" lIns="91440" tIns="45720" rIns="91440" bIns="45720">
            <a:spAutoFit/>
          </a:bodyPr>
          <a:lstStyle/>
          <a:p>
            <a:pPr marL="0" indent="0" algn="ctr"/>
            <a:r>
              <a:rPr lang="ru-RU" b="1" dirty="0">
                <a:solidFill>
                  <a:srgbClr val="002060"/>
                </a:solidFill>
                <a:latin typeface="Arial"/>
                <a:ea typeface="Arial"/>
                <a:cs typeface="Arial"/>
              </a:rPr>
              <a:t>Управление</a:t>
            </a:r>
            <a:r>
              <a:rPr sz="1800" b="1" dirty="0">
                <a:solidFill>
                  <a:srgbClr val="002060"/>
                </a:solidFill>
                <a:latin typeface="Arial"/>
                <a:ea typeface="Arial"/>
                <a:cs typeface="Arial"/>
              </a:rPr>
              <a:t> </a:t>
            </a:r>
            <a:r>
              <a:rPr sz="1800" b="1" dirty="0" err="1">
                <a:solidFill>
                  <a:srgbClr val="002060"/>
                </a:solidFill>
                <a:latin typeface="Arial"/>
                <a:ea typeface="Arial"/>
                <a:cs typeface="Arial"/>
              </a:rPr>
              <a:t>образован</a:t>
            </a:r>
            <a:r>
              <a:rPr lang="ru-RU" sz="1800" b="1" dirty="0" err="1">
                <a:solidFill>
                  <a:srgbClr val="002060"/>
                </a:solidFill>
                <a:latin typeface="Arial"/>
                <a:ea typeface="Arial"/>
                <a:cs typeface="Arial"/>
              </a:rPr>
              <a:t>ия</a:t>
            </a:r>
            <a:r>
              <a:rPr lang="ru-RU" b="1" dirty="0">
                <a:solidFill>
                  <a:srgbClr val="002060"/>
                </a:solidFill>
                <a:latin typeface="Arial"/>
                <a:ea typeface="Arial"/>
                <a:cs typeface="Arial"/>
              </a:rPr>
              <a:t> администрации муниципального образования Приморско – Ахтарский район </a:t>
            </a:r>
            <a:endParaRPr sz="1800" dirty="0">
              <a:solidFill>
                <a:schemeClr val="tx1"/>
              </a:solidFill>
              <a:latin typeface="+mn-lt"/>
              <a:ea typeface="+mn-ea"/>
              <a:cs typeface="+mn-cs"/>
            </a:endParaRPr>
          </a:p>
          <a:p>
            <a:pPr marL="0" indent="0" algn="ctr"/>
            <a:endParaRPr sz="1800" b="1" dirty="0">
              <a:solidFill>
                <a:srgbClr val="002060"/>
              </a:solidFill>
              <a:latin typeface="Arial"/>
              <a:ea typeface="Arial"/>
              <a:cs typeface="Arial"/>
            </a:endParaRPr>
          </a:p>
        </p:txBody>
      </p:sp>
      <p:pic>
        <p:nvPicPr>
          <p:cNvPr id="3" name="Рисунок 2">
            <a:extLst>
              <a:ext uri="{FF2B5EF4-FFF2-40B4-BE49-F238E27FC236}">
                <a16:creationId xmlns:a16="http://schemas.microsoft.com/office/drawing/2014/main" id="{F8623BD2-EF8B-421F-947F-B3D101AE59BF}"/>
              </a:ext>
            </a:extLst>
          </p:cNvPr>
          <p:cNvPicPr>
            <a:picLocks noChangeAspect="1"/>
          </p:cNvPicPr>
          <p:nvPr/>
        </p:nvPicPr>
        <p:blipFill>
          <a:blip r:embed="rId3"/>
          <a:stretch>
            <a:fillRect/>
          </a:stretch>
        </p:blipFill>
        <p:spPr>
          <a:xfrm>
            <a:off x="570334" y="168275"/>
            <a:ext cx="679676" cy="8462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GroupShape 141"/>
        <p:cNvGrpSpPr/>
        <p:nvPr/>
      </p:nvGrpSpPr>
      <p:grpSpPr>
        <a:xfrm>
          <a:off x="0" y="0"/>
          <a:ext cx="0" cy="0"/>
          <a:chOff x="0" y="0"/>
          <a:chExt cx="0" cy="0"/>
        </a:xfrm>
      </p:grpSpPr>
      <p:pic>
        <p:nvPicPr>
          <p:cNvPr id="143" name="Picture 143"/>
          <p:cNvPicPr/>
          <p:nvPr/>
        </p:nvPicPr>
        <p:blipFill>
          <a:blip r:embed="rId2"/>
          <a:stretch/>
        </p:blipFill>
        <p:spPr>
          <a:xfrm>
            <a:off x="0" y="0"/>
            <a:ext cx="12204191" cy="6858000"/>
          </a:xfrm>
          <a:prstGeom prst="rect">
            <a:avLst/>
          </a:prstGeom>
        </p:spPr>
      </p:pic>
      <p:sp>
        <p:nvSpPr>
          <p:cNvPr id="144" name="Shape 144"/>
          <p:cNvSpPr txBox="1"/>
          <p:nvPr/>
        </p:nvSpPr>
        <p:spPr>
          <a:xfrm>
            <a:off x="1726163" y="168275"/>
            <a:ext cx="9868339" cy="1200329"/>
          </a:xfrm>
          <a:prstGeom prst="rect">
            <a:avLst/>
          </a:prstGeom>
          <a:noFill/>
        </p:spPr>
        <p:txBody>
          <a:bodyPr wrap="square" lIns="91440" tIns="45720" rIns="91440" bIns="45720">
            <a:spAutoFit/>
          </a:bodyPr>
          <a:lstStyle/>
          <a:p>
            <a:pPr marL="0" indent="0" algn="ctr"/>
            <a:r>
              <a:rPr sz="2400" b="1" dirty="0" err="1">
                <a:solidFill>
                  <a:srgbClr val="002060"/>
                </a:solidFill>
                <a:latin typeface="Segoe UI"/>
                <a:ea typeface="Segoe UI"/>
                <a:cs typeface="Segoe UI"/>
              </a:rPr>
              <a:t>Основные</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показатели</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системы</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начального</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общего</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основного</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общего</a:t>
            </a:r>
            <a:r>
              <a:rPr sz="2400" b="1" dirty="0">
                <a:solidFill>
                  <a:srgbClr val="002060"/>
                </a:solidFill>
                <a:latin typeface="Segoe UI"/>
                <a:ea typeface="Segoe UI"/>
                <a:cs typeface="Segoe UI"/>
              </a:rPr>
              <a:t> и </a:t>
            </a:r>
            <a:r>
              <a:rPr sz="2400" b="1" dirty="0" err="1">
                <a:solidFill>
                  <a:srgbClr val="002060"/>
                </a:solidFill>
                <a:latin typeface="Segoe UI"/>
                <a:ea typeface="Segoe UI"/>
                <a:cs typeface="Segoe UI"/>
              </a:rPr>
              <a:t>среднего</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общего</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образования</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базовое</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значение</a:t>
            </a:r>
            <a:r>
              <a:rPr sz="2400" b="1" dirty="0">
                <a:solidFill>
                  <a:srgbClr val="002060"/>
                </a:solidFill>
                <a:latin typeface="Segoe UI"/>
                <a:ea typeface="Segoe UI"/>
                <a:cs typeface="Segoe UI"/>
              </a:rPr>
              <a:t> 2024 </a:t>
            </a:r>
            <a:r>
              <a:rPr sz="2400" b="1" dirty="0" err="1">
                <a:solidFill>
                  <a:srgbClr val="002060"/>
                </a:solidFill>
                <a:latin typeface="Segoe UI"/>
                <a:ea typeface="Segoe UI"/>
                <a:cs typeface="Segoe UI"/>
              </a:rPr>
              <a:t>год</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плановые</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показатели</a:t>
            </a:r>
            <a:r>
              <a:rPr sz="2400" b="1" dirty="0">
                <a:solidFill>
                  <a:srgbClr val="002060"/>
                </a:solidFill>
                <a:latin typeface="Segoe UI"/>
                <a:ea typeface="Segoe UI"/>
                <a:cs typeface="Segoe UI"/>
              </a:rPr>
              <a:t> и </a:t>
            </a:r>
            <a:r>
              <a:rPr sz="2400" b="1" dirty="0" err="1">
                <a:solidFill>
                  <a:srgbClr val="002060"/>
                </a:solidFill>
                <a:latin typeface="Segoe UI"/>
                <a:ea typeface="Segoe UI"/>
                <a:cs typeface="Segoe UI"/>
              </a:rPr>
              <a:t>индикаторы</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на</a:t>
            </a:r>
            <a:r>
              <a:rPr sz="2400" b="1" dirty="0">
                <a:solidFill>
                  <a:srgbClr val="002060"/>
                </a:solidFill>
                <a:latin typeface="Segoe UI"/>
                <a:ea typeface="Segoe UI"/>
                <a:cs typeface="Segoe UI"/>
              </a:rPr>
              <a:t> 2025-2030 </a:t>
            </a:r>
            <a:r>
              <a:rPr sz="2400" b="1" dirty="0" err="1">
                <a:solidFill>
                  <a:srgbClr val="002060"/>
                </a:solidFill>
                <a:latin typeface="Segoe UI"/>
                <a:ea typeface="Segoe UI"/>
                <a:cs typeface="Segoe UI"/>
              </a:rPr>
              <a:t>годы</a:t>
            </a:r>
            <a:endParaRPr sz="1800" dirty="0">
              <a:solidFill>
                <a:schemeClr val="tx1"/>
              </a:solidFill>
              <a:latin typeface="+mn-lt"/>
              <a:ea typeface="+mn-ea"/>
              <a:cs typeface="+mn-cs"/>
            </a:endParaRPr>
          </a:p>
        </p:txBody>
      </p:sp>
      <p:sp>
        <p:nvSpPr>
          <p:cNvPr id="149" name="Shape 149"/>
          <p:cNvSpPr/>
          <p:nvPr/>
        </p:nvSpPr>
        <p:spPr>
          <a:xfrm>
            <a:off x="63500" y="-136525"/>
            <a:ext cx="304800" cy="304800"/>
          </a:xfrm>
          <a:prstGeom prst="rect">
            <a:avLst/>
          </a:prstGeom>
          <a:noFill/>
        </p:spPr>
        <p:txBody>
          <a:bodyPr vert="horz" wrap="square" lIns="91440" tIns="45720" rIns="91440" bIns="45720" anchor="t"/>
          <a:lstStyle/>
          <a:p>
            <a:pPr marL="0" indent="0" algn="l"/>
            <a:endParaRPr sz="1800">
              <a:solidFill>
                <a:schemeClr val="tx1"/>
              </a:solidFill>
              <a:latin typeface="+mn-lt"/>
              <a:ea typeface="+mn-ea"/>
              <a:cs typeface="+mn-cs"/>
            </a:endParaRPr>
          </a:p>
        </p:txBody>
      </p:sp>
      <p:graphicFrame>
        <p:nvGraphicFramePr>
          <p:cNvPr id="2" name="Таблица 1">
            <a:extLst>
              <a:ext uri="{FF2B5EF4-FFF2-40B4-BE49-F238E27FC236}">
                <a16:creationId xmlns:a16="http://schemas.microsoft.com/office/drawing/2014/main" id="{B0725C7B-BAC3-48FD-869C-C5F02CB0CF9D}"/>
              </a:ext>
            </a:extLst>
          </p:cNvPr>
          <p:cNvGraphicFramePr>
            <a:graphicFrameLocks noGrp="1"/>
          </p:cNvGraphicFramePr>
          <p:nvPr>
            <p:extLst>
              <p:ext uri="{D42A27DB-BD31-4B8C-83A1-F6EECF244321}">
                <p14:modId xmlns:p14="http://schemas.microsoft.com/office/powerpoint/2010/main" val="1664581311"/>
              </p:ext>
            </p:extLst>
          </p:nvPr>
        </p:nvGraphicFramePr>
        <p:xfrm>
          <a:off x="467180" y="1602243"/>
          <a:ext cx="11257640" cy="4976465"/>
        </p:xfrm>
        <a:graphic>
          <a:graphicData uri="http://schemas.openxmlformats.org/drawingml/2006/table">
            <a:tbl>
              <a:tblPr firstRow="1" firstCol="1" bandRow="1"/>
              <a:tblGrid>
                <a:gridCol w="524970">
                  <a:extLst>
                    <a:ext uri="{9D8B030D-6E8A-4147-A177-3AD203B41FA5}">
                      <a16:colId xmlns:a16="http://schemas.microsoft.com/office/drawing/2014/main" val="1134017571"/>
                    </a:ext>
                  </a:extLst>
                </a:gridCol>
                <a:gridCol w="1582146">
                  <a:extLst>
                    <a:ext uri="{9D8B030D-6E8A-4147-A177-3AD203B41FA5}">
                      <a16:colId xmlns:a16="http://schemas.microsoft.com/office/drawing/2014/main" val="3123840349"/>
                    </a:ext>
                  </a:extLst>
                </a:gridCol>
                <a:gridCol w="5023251">
                  <a:extLst>
                    <a:ext uri="{9D8B030D-6E8A-4147-A177-3AD203B41FA5}">
                      <a16:colId xmlns:a16="http://schemas.microsoft.com/office/drawing/2014/main" val="2135551387"/>
                    </a:ext>
                  </a:extLst>
                </a:gridCol>
                <a:gridCol w="617327">
                  <a:extLst>
                    <a:ext uri="{9D8B030D-6E8A-4147-A177-3AD203B41FA5}">
                      <a16:colId xmlns:a16="http://schemas.microsoft.com/office/drawing/2014/main" val="2021985031"/>
                    </a:ext>
                  </a:extLst>
                </a:gridCol>
                <a:gridCol w="617327">
                  <a:extLst>
                    <a:ext uri="{9D8B030D-6E8A-4147-A177-3AD203B41FA5}">
                      <a16:colId xmlns:a16="http://schemas.microsoft.com/office/drawing/2014/main" val="4096236645"/>
                    </a:ext>
                  </a:extLst>
                </a:gridCol>
                <a:gridCol w="670241">
                  <a:extLst>
                    <a:ext uri="{9D8B030D-6E8A-4147-A177-3AD203B41FA5}">
                      <a16:colId xmlns:a16="http://schemas.microsoft.com/office/drawing/2014/main" val="80891898"/>
                    </a:ext>
                  </a:extLst>
                </a:gridCol>
                <a:gridCol w="598988">
                  <a:extLst>
                    <a:ext uri="{9D8B030D-6E8A-4147-A177-3AD203B41FA5}">
                      <a16:colId xmlns:a16="http://schemas.microsoft.com/office/drawing/2014/main" val="504036728"/>
                    </a:ext>
                  </a:extLst>
                </a:gridCol>
                <a:gridCol w="405608">
                  <a:extLst>
                    <a:ext uri="{9D8B030D-6E8A-4147-A177-3AD203B41FA5}">
                      <a16:colId xmlns:a16="http://schemas.microsoft.com/office/drawing/2014/main" val="517408937"/>
                    </a:ext>
                  </a:extLst>
                </a:gridCol>
                <a:gridCol w="406087">
                  <a:extLst>
                    <a:ext uri="{9D8B030D-6E8A-4147-A177-3AD203B41FA5}">
                      <a16:colId xmlns:a16="http://schemas.microsoft.com/office/drawing/2014/main" val="4029003432"/>
                    </a:ext>
                  </a:extLst>
                </a:gridCol>
                <a:gridCol w="406087">
                  <a:extLst>
                    <a:ext uri="{9D8B030D-6E8A-4147-A177-3AD203B41FA5}">
                      <a16:colId xmlns:a16="http://schemas.microsoft.com/office/drawing/2014/main" val="1229373803"/>
                    </a:ext>
                  </a:extLst>
                </a:gridCol>
                <a:gridCol w="405608">
                  <a:extLst>
                    <a:ext uri="{9D8B030D-6E8A-4147-A177-3AD203B41FA5}">
                      <a16:colId xmlns:a16="http://schemas.microsoft.com/office/drawing/2014/main" val="2054575973"/>
                    </a:ext>
                  </a:extLst>
                </a:gridCol>
              </a:tblGrid>
              <a:tr h="295814">
                <a:tc rowSpan="2">
                  <a:txBody>
                    <a:bodyPr/>
                    <a:lstStyle/>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п/п</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Мероприятие</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Целевые показатели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Ед.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изм.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2024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gridSpan="6">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Целевые индикаторы на 2025-2030 </a:t>
                      </a:r>
                      <a:r>
                        <a:rPr lang="ru-RU" sz="1000" dirty="0" err="1">
                          <a:effectLst/>
                          <a:latin typeface="Arial Narrow" panose="020B0606020202030204" pitchFamily="34" charset="0"/>
                          <a:ea typeface="Calibri" panose="020F0502020204030204" pitchFamily="34" charset="0"/>
                          <a:cs typeface="Times New Roman" panose="02020603050405020304" pitchFamily="18" charset="0"/>
                        </a:rPr>
                        <a:t>гг</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649684034"/>
                  </a:ext>
                </a:extLst>
              </a:tr>
              <a:tr h="18104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2030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34550"/>
                  </a:ext>
                </a:extLst>
              </a:tr>
              <a:tr h="270588">
                <a:tc rowSpan="3">
                  <a:txBody>
                    <a:bodyPr/>
                    <a:lstStyle/>
                    <a:p>
                      <a:pPr>
                        <a:lnSpc>
                          <a:spcPct val="107000"/>
                        </a:lnSpc>
                        <a:spcAft>
                          <a:spcPts val="0"/>
                        </a:spcAft>
                      </a:pPr>
                      <a:r>
                        <a:rPr lang="ru-RU" sz="1100" kern="100" dirty="0">
                          <a:effectLst/>
                          <a:latin typeface="Times New Roman" panose="02020603050405020304" pitchFamily="18" charset="0"/>
                          <a:ea typeface="Calibri" panose="020F0502020204030204" pitchFamily="34" charset="0"/>
                          <a:cs typeface="Times New Roman" panose="02020603050405020304" pitchFamily="18" charset="0"/>
                        </a:rPr>
                        <a:t>4.7.1.</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 Повышение квалификации педагогических работников и управленческих кадров</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247015" algn="l"/>
                        </a:tabLst>
                      </a:pPr>
                      <a:r>
                        <a:rPr lang="ru-RU" sz="1000" kern="100" spc="-35" dirty="0">
                          <a:effectLst/>
                          <a:latin typeface="Arial Narrow" panose="020B0606020202030204" pitchFamily="34" charset="0"/>
                          <a:ea typeface="Times New Roman" panose="02020603050405020304" pitchFamily="18" charset="0"/>
                          <a:cs typeface="Times New Roman" panose="02020603050405020304" pitchFamily="18" charset="0"/>
                        </a:rPr>
                        <a:t>Доля педагогических работников, повысивших свою квалификации на базе флагманских школ</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113431"/>
                  </a:ext>
                </a:extLst>
              </a:tr>
              <a:tr h="447870">
                <a:tc vMerge="1">
                  <a:txBody>
                    <a:bodyPr/>
                    <a:lstStyle/>
                    <a:p>
                      <a:pPr>
                        <a:lnSpc>
                          <a:spcPct val="107000"/>
                        </a:lnSpc>
                        <a:spcAft>
                          <a:spcPts val="0"/>
                        </a:spcAft>
                      </a:pP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a:lnSpc>
                          <a:spcPct val="107000"/>
                        </a:lnSpc>
                        <a:spcAft>
                          <a:spcPts val="0"/>
                        </a:spcAft>
                      </a:pPr>
                      <a:r>
                        <a:rPr lang="ru-RU" sz="1000" kern="100" spc="-25" dirty="0">
                          <a:effectLst/>
                          <a:latin typeface="Arial Narrow" panose="020B0606020202030204" pitchFamily="34" charset="0"/>
                          <a:ea typeface="Times New Roman" panose="02020603050405020304" pitchFamily="18" charset="0"/>
                          <a:cs typeface="Times New Roman" panose="02020603050405020304" pitchFamily="18" charset="0"/>
                        </a:rPr>
                        <a:t>Доля     педагогических    работников  МО,     воспользовавшихся     федеральным </a:t>
                      </a:r>
                      <a:r>
                        <a:rPr lang="ru-RU" sz="1000" kern="100" dirty="0">
                          <a:effectLst/>
                          <a:latin typeface="Arial Narrow" panose="020B0606020202030204" pitchFamily="34" charset="0"/>
                          <a:ea typeface="Times New Roman" panose="02020603050405020304" pitchFamily="18" charset="0"/>
                          <a:cs typeface="Times New Roman" panose="02020603050405020304" pitchFamily="18" charset="0"/>
                        </a:rPr>
                        <a:t>конструктором повышения квалификации педагогических кадров</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942881"/>
                  </a:ext>
                </a:extLst>
              </a:tr>
              <a:tr h="177425">
                <a:tc vMerge="1">
                  <a:txBody>
                    <a:bodyPr/>
                    <a:lstStyle/>
                    <a:p>
                      <a:pPr>
                        <a:lnSpc>
                          <a:spcPct val="107000"/>
                        </a:lnSpc>
                        <a:spcAft>
                          <a:spcPts val="0"/>
                        </a:spcAft>
                      </a:pP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a:lnSpc>
                          <a:spcPct val="107000"/>
                        </a:lnSpc>
                        <a:spcAft>
                          <a:spcPts val="0"/>
                        </a:spcAft>
                        <a:tabLst>
                          <a:tab pos="250190" algn="l"/>
                        </a:tabLst>
                      </a:pPr>
                      <a:r>
                        <a:rPr lang="ru-RU" sz="1000" kern="100" spc="-35" dirty="0">
                          <a:effectLst/>
                          <a:latin typeface="Arial Narrow" panose="020B0606020202030204" pitchFamily="34" charset="0"/>
                          <a:ea typeface="Times New Roman" panose="02020603050405020304" pitchFamily="18" charset="0"/>
                          <a:cs typeface="Times New Roman" panose="02020603050405020304" pitchFamily="18" charset="0"/>
                        </a:rPr>
                        <a:t>Доля учителей, освоивших модуль по профилактике эмоционального выгорания в рамках КПК</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302588"/>
                  </a:ext>
                </a:extLst>
              </a:tr>
              <a:tr h="258376">
                <a:tc>
                  <a:txBody>
                    <a:bodyPr/>
                    <a:lstStyle/>
                    <a:p>
                      <a:pPr>
                        <a:lnSpc>
                          <a:spcPct val="107000"/>
                        </a:lnSpc>
                        <a:spcAft>
                          <a:spcPts val="0"/>
                        </a:spcAft>
                      </a:pP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000000"/>
                      </a:solidFill>
                      <a:prstDash val="solid"/>
                      <a:round/>
                      <a:headEnd type="none" w="med" len="med"/>
                      <a:tailEnd type="none" w="med" len="med"/>
                    </a:lnT>
                  </a:tcPr>
                </a:tc>
                <a:tc vMerge="1">
                  <a:txBody>
                    <a:bodyPr/>
                    <a:lstStyle/>
                    <a:p>
                      <a:endParaRPr lang="ru-RU"/>
                    </a:p>
                  </a:txBody>
                  <a:tcPr/>
                </a:tc>
                <a:tc>
                  <a:txBody>
                    <a:bodyPr/>
                    <a:lstStyle/>
                    <a:p>
                      <a:pPr>
                        <a:lnSpc>
                          <a:spcPct val="107000"/>
                        </a:lnSpc>
                        <a:spcAft>
                          <a:spcPts val="0"/>
                        </a:spcAft>
                        <a:tabLst>
                          <a:tab pos="250190" algn="l"/>
                        </a:tabLst>
                      </a:pPr>
                      <a:r>
                        <a:rPr lang="ru-RU" sz="1000" kern="100" spc="-10" dirty="0">
                          <a:effectLst/>
                          <a:latin typeface="Arial Narrow" panose="020B0606020202030204" pitchFamily="34" charset="0"/>
                          <a:ea typeface="Times New Roman" panose="02020603050405020304" pitchFamily="18" charset="0"/>
                          <a:cs typeface="Times New Roman" panose="02020603050405020304" pitchFamily="18" charset="0"/>
                        </a:rPr>
                        <a:t>Доля педагогических и управленческих кадров, повысивших свою квалификацию с учетом </a:t>
                      </a:r>
                      <a:r>
                        <a:rPr lang="ru-RU" sz="1000" kern="0" dirty="0">
                          <a:effectLst/>
                          <a:latin typeface="Arial Narrow" panose="020B0606020202030204" pitchFamily="34" charset="0"/>
                          <a:ea typeface="Times New Roman" panose="02020603050405020304" pitchFamily="18" charset="0"/>
                          <a:cs typeface="Times New Roman" panose="02020603050405020304" pitchFamily="18" charset="0"/>
                        </a:rPr>
                        <a:t>выявленных индивидуальных профессиональных дефицитов</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315730"/>
                  </a:ext>
                </a:extLst>
              </a:tr>
              <a:tr h="218011">
                <a:tc>
                  <a:txBody>
                    <a:bodyPr/>
                    <a:lstStyle/>
                    <a:p>
                      <a:pPr>
                        <a:lnSpc>
                          <a:spcPct val="107000"/>
                        </a:lnSpc>
                        <a:spcAft>
                          <a:spcPts val="0"/>
                        </a:spcAft>
                      </a:pPr>
                      <a:r>
                        <a:rPr lang="ru-RU" sz="11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50190" algn="l"/>
                        </a:tabLst>
                      </a:pPr>
                      <a:r>
                        <a:rPr lang="ru-RU" sz="1000" kern="100" spc="-30" dirty="0">
                          <a:effectLst/>
                          <a:latin typeface="Arial Narrow" panose="020B0606020202030204" pitchFamily="34" charset="0"/>
                          <a:ea typeface="Times New Roman" panose="02020603050405020304" pitchFamily="18" charset="0"/>
                          <a:cs typeface="Times New Roman" panose="02020603050405020304" pitchFamily="18" charset="0"/>
                        </a:rPr>
                        <a:t>Доля советников директоров по воспитанию, своевременно прошедших КПК</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3884073"/>
                  </a:ext>
                </a:extLst>
              </a:tr>
              <a:tr h="177282">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4.7.3.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Работа методических служб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Доля методистов прошедших КПК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30/100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0783783"/>
                  </a:ext>
                </a:extLst>
              </a:tr>
              <a:tr h="638240">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4.7.4.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Реализация мероприятий по подготовке/ переподготовке кадров с целью закрытия потребности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50190" algn="l"/>
                        </a:tabLst>
                      </a:pPr>
                      <a:r>
                        <a:rPr lang="ru-RU" sz="1000" kern="100" spc="-30">
                          <a:effectLst/>
                          <a:latin typeface="Arial Narrow" panose="020B0606020202030204" pitchFamily="34" charset="0"/>
                          <a:ea typeface="Times New Roman" panose="02020603050405020304" pitchFamily="18" charset="0"/>
                          <a:cs typeface="Times New Roman" panose="02020603050405020304" pitchFamily="18" charset="0"/>
                        </a:rPr>
                        <a:t>Количество подписанных соглашений в рамках программы «Региональный Земский учитель»</a:t>
                      </a:r>
                      <a:endParaRPr lang="ru-RU" sz="10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ед.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9656490"/>
                  </a:ext>
                </a:extLst>
              </a:tr>
              <a:tr h="241009">
                <a:tc>
                  <a:txBody>
                    <a:bodyPr/>
                    <a:lstStyle/>
                    <a:p>
                      <a:pPr>
                        <a:lnSpc>
                          <a:spcPct val="107000"/>
                        </a:lnSpc>
                        <a:spcAft>
                          <a:spcPts val="0"/>
                        </a:spcAft>
                      </a:pP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50190" algn="l"/>
                        </a:tabLst>
                      </a:pPr>
                      <a:r>
                        <a:rPr lang="ru-RU" sz="1000" kern="100" spc="-30" dirty="0">
                          <a:effectLst/>
                          <a:latin typeface="Arial Narrow" panose="020B0606020202030204" pitchFamily="34" charset="0"/>
                          <a:ea typeface="Times New Roman" panose="02020603050405020304" pitchFamily="18" charset="0"/>
                          <a:cs typeface="Times New Roman" panose="02020603050405020304" pitchFamily="18" charset="0"/>
                        </a:rPr>
                        <a:t>Доля учителей, получивших жилье на любых условиях, от общего количества нуждающихся в </a:t>
                      </a:r>
                      <a:r>
                        <a:rPr lang="ru-RU" sz="1000" kern="100" dirty="0">
                          <a:effectLst/>
                          <a:latin typeface="Arial Narrow" panose="020B0606020202030204" pitchFamily="34" charset="0"/>
                          <a:ea typeface="Times New Roman" panose="02020603050405020304" pitchFamily="18" charset="0"/>
                          <a:cs typeface="Times New Roman" panose="02020603050405020304" pitchFamily="18" charset="0"/>
                        </a:rPr>
                        <a:t>жилье учителей</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855786"/>
                  </a:ext>
                </a:extLst>
              </a:tr>
              <a:tr h="373225">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4.7.5.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Система оплаты труда педагогических работников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spc="-30">
                          <a:effectLst/>
                          <a:latin typeface="Arial Narrow" panose="020B0606020202030204" pitchFamily="34" charset="0"/>
                          <a:ea typeface="Times New Roman" panose="02020603050405020304" pitchFamily="18" charset="0"/>
                          <a:cs typeface="Times New Roman" panose="02020603050405020304" pitchFamily="18" charset="0"/>
                        </a:rPr>
                        <a:t>Доля педагогических и руководящих работников, к которым применяется повышающий коэффициент к заработной плате, от общего количества педагогических работников</a:t>
                      </a:r>
                      <a:endParaRPr lang="ru-RU" sz="10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1765136"/>
                  </a:ext>
                </a:extLst>
              </a:tr>
              <a:tr h="233265">
                <a:tc>
                  <a:txBody>
                    <a:bodyPr/>
                    <a:lstStyle/>
                    <a:p>
                      <a:pPr>
                        <a:lnSpc>
                          <a:spcPct val="107000"/>
                        </a:lnSpc>
                        <a:spcAft>
                          <a:spcPts val="0"/>
                        </a:spcAft>
                      </a:pP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ru-RU" sz="10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50190" algn="l"/>
                        </a:tabLst>
                      </a:pPr>
                      <a:r>
                        <a:rPr lang="ru-RU" sz="1000" kern="100" spc="-30" dirty="0">
                          <a:effectLst/>
                          <a:latin typeface="Arial Narrow" panose="020B0606020202030204" pitchFamily="34" charset="0"/>
                          <a:ea typeface="Times New Roman" panose="02020603050405020304" pitchFamily="18" charset="0"/>
                          <a:cs typeface="Times New Roman" panose="02020603050405020304" pitchFamily="18" charset="0"/>
                        </a:rPr>
                        <a:t>Доля педагогических работников, переведенных на единую систему оплаты труда</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630066"/>
                  </a:ext>
                </a:extLst>
              </a:tr>
              <a:tr h="195943">
                <a:tc>
                  <a:txBody>
                    <a:bodyPr/>
                    <a:lstStyle/>
                    <a:p>
                      <a:pPr>
                        <a:lnSpc>
                          <a:spcPct val="107000"/>
                        </a:lnSpc>
                        <a:spcAft>
                          <a:spcPts val="0"/>
                        </a:spcAft>
                      </a:pP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ru-RU" sz="10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50190" algn="l"/>
                        </a:tabLst>
                      </a:pPr>
                      <a:r>
                        <a:rPr lang="ru-RU" sz="1000" kern="100" spc="-30" dirty="0">
                          <a:effectLst/>
                          <a:latin typeface="Arial Narrow" panose="020B0606020202030204" pitchFamily="34" charset="0"/>
                          <a:ea typeface="Times New Roman" panose="02020603050405020304" pitchFamily="18" charset="0"/>
                          <a:cs typeface="Times New Roman" panose="02020603050405020304" pitchFamily="18" charset="0"/>
                        </a:rPr>
                        <a:t>Доля учителей, получающих муниципальные доплаты к заработной плате</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4532543"/>
                  </a:ext>
                </a:extLst>
              </a:tr>
              <a:tr h="335902">
                <a:tc>
                  <a:txBody>
                    <a:bodyPr/>
                    <a:lstStyle/>
                    <a:p>
                      <a:pPr>
                        <a:lnSpc>
                          <a:spcPct val="107000"/>
                        </a:lnSpc>
                        <a:spcAft>
                          <a:spcPts val="0"/>
                        </a:spcAft>
                      </a:pP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ru-RU" sz="10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50190" algn="l"/>
                        </a:tabLst>
                      </a:pPr>
                      <a:r>
                        <a:rPr lang="ru-RU" sz="1000" kern="100" dirty="0">
                          <a:effectLst/>
                          <a:latin typeface="Arial Narrow" panose="020B0606020202030204" pitchFamily="34" charset="0"/>
                          <a:ea typeface="Times New Roman" panose="02020603050405020304" pitchFamily="18" charset="0"/>
                          <a:cs typeface="Times New Roman" panose="02020603050405020304" pitchFamily="18" charset="0"/>
                        </a:rPr>
                        <a:t>Доля классных руководителей, получающих доплату за классное руководство из средств регионального бюджета</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4998356"/>
                  </a:ext>
                </a:extLst>
              </a:tr>
              <a:tr h="647570">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4.7.6.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Оснащение образовательных организаций средствами обучения и воспитания с учетом требований ФГОС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47015" algn="l"/>
                        </a:tabLst>
                      </a:pPr>
                      <a:r>
                        <a:rPr lang="ru-RU" sz="1000" kern="100" spc="-15" dirty="0">
                          <a:effectLst/>
                          <a:latin typeface="Arial Narrow" panose="020B0606020202030204" pitchFamily="34" charset="0"/>
                          <a:ea typeface="Times New Roman" panose="02020603050405020304" pitchFamily="18" charset="0"/>
                          <a:cs typeface="Times New Roman" panose="02020603050405020304" pitchFamily="18" charset="0"/>
                        </a:rPr>
                        <a:t>Доля школ, обеспеченных предметным оборудованием учебных кабинетов в соответствии с</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000" kern="100" spc="-35" dirty="0">
                          <a:effectLst/>
                          <a:latin typeface="Arial Narrow" panose="020B0606020202030204" pitchFamily="34" charset="0"/>
                          <a:ea typeface="Times New Roman" panose="02020603050405020304" pitchFamily="18" charset="0"/>
                          <a:cs typeface="Times New Roman" panose="02020603050405020304" pitchFamily="18" charset="0"/>
                        </a:rPr>
                        <a:t>ФГОС за счет средств регионального бюджета</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0038575"/>
                  </a:ext>
                </a:extLst>
              </a:tr>
            </a:tbl>
          </a:graphicData>
        </a:graphic>
      </p:graphicFrame>
      <p:pic>
        <p:nvPicPr>
          <p:cNvPr id="3" name="Рисунок 2">
            <a:extLst>
              <a:ext uri="{FF2B5EF4-FFF2-40B4-BE49-F238E27FC236}">
                <a16:creationId xmlns:a16="http://schemas.microsoft.com/office/drawing/2014/main" id="{235248CE-0D5A-4069-893E-A9488F8AD342}"/>
              </a:ext>
            </a:extLst>
          </p:cNvPr>
          <p:cNvPicPr>
            <a:picLocks noChangeAspect="1"/>
          </p:cNvPicPr>
          <p:nvPr/>
        </p:nvPicPr>
        <p:blipFill>
          <a:blip r:embed="rId3"/>
          <a:stretch>
            <a:fillRect/>
          </a:stretch>
        </p:blipFill>
        <p:spPr>
          <a:xfrm>
            <a:off x="431800" y="168275"/>
            <a:ext cx="749873" cy="9266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1CAE228-6AC8-4D23-9FF3-2DC8454FC3C8}"/>
              </a:ext>
            </a:extLst>
          </p:cNvPr>
          <p:cNvPicPr>
            <a:picLocks noChangeAspect="1"/>
          </p:cNvPicPr>
          <p:nvPr/>
        </p:nvPicPr>
        <p:blipFill>
          <a:blip r:embed="rId2"/>
          <a:stretch>
            <a:fillRect/>
          </a:stretch>
        </p:blipFill>
        <p:spPr>
          <a:xfrm>
            <a:off x="0" y="3426"/>
            <a:ext cx="12192000" cy="6851148"/>
          </a:xfrm>
          <a:prstGeom prst="rect">
            <a:avLst/>
          </a:prstGeom>
        </p:spPr>
      </p:pic>
      <p:pic>
        <p:nvPicPr>
          <p:cNvPr id="5" name="Рисунок 4">
            <a:extLst>
              <a:ext uri="{FF2B5EF4-FFF2-40B4-BE49-F238E27FC236}">
                <a16:creationId xmlns:a16="http://schemas.microsoft.com/office/drawing/2014/main" id="{7D22616E-4FFE-40D9-B40A-DED7856B9D01}"/>
              </a:ext>
            </a:extLst>
          </p:cNvPr>
          <p:cNvPicPr>
            <a:picLocks noChangeAspect="1"/>
          </p:cNvPicPr>
          <p:nvPr/>
        </p:nvPicPr>
        <p:blipFill>
          <a:blip r:embed="rId3"/>
          <a:stretch>
            <a:fillRect/>
          </a:stretch>
        </p:blipFill>
        <p:spPr>
          <a:xfrm>
            <a:off x="346631" y="250456"/>
            <a:ext cx="749873" cy="926672"/>
          </a:xfrm>
          <a:prstGeom prst="rect">
            <a:avLst/>
          </a:prstGeom>
        </p:spPr>
      </p:pic>
      <p:pic>
        <p:nvPicPr>
          <p:cNvPr id="6" name="Рисунок 5">
            <a:extLst>
              <a:ext uri="{FF2B5EF4-FFF2-40B4-BE49-F238E27FC236}">
                <a16:creationId xmlns:a16="http://schemas.microsoft.com/office/drawing/2014/main" id="{3371E091-3549-4E55-9901-6D082A4FCE21}"/>
              </a:ext>
            </a:extLst>
          </p:cNvPr>
          <p:cNvPicPr>
            <a:picLocks noChangeAspect="1"/>
          </p:cNvPicPr>
          <p:nvPr/>
        </p:nvPicPr>
        <p:blipFill>
          <a:blip r:embed="rId4"/>
          <a:stretch>
            <a:fillRect/>
          </a:stretch>
        </p:blipFill>
        <p:spPr>
          <a:xfrm>
            <a:off x="1443135" y="105625"/>
            <a:ext cx="10132430" cy="1365622"/>
          </a:xfrm>
          <a:prstGeom prst="rect">
            <a:avLst/>
          </a:prstGeom>
        </p:spPr>
      </p:pic>
      <p:graphicFrame>
        <p:nvGraphicFramePr>
          <p:cNvPr id="7" name="Таблица 6">
            <a:extLst>
              <a:ext uri="{FF2B5EF4-FFF2-40B4-BE49-F238E27FC236}">
                <a16:creationId xmlns:a16="http://schemas.microsoft.com/office/drawing/2014/main" id="{633191B2-F803-40FC-81B2-E0F97B048B4C}"/>
              </a:ext>
            </a:extLst>
          </p:cNvPr>
          <p:cNvGraphicFramePr>
            <a:graphicFrameLocks noGrp="1"/>
          </p:cNvGraphicFramePr>
          <p:nvPr>
            <p:extLst>
              <p:ext uri="{D42A27DB-BD31-4B8C-83A1-F6EECF244321}">
                <p14:modId xmlns:p14="http://schemas.microsoft.com/office/powerpoint/2010/main" val="220805551"/>
              </p:ext>
            </p:extLst>
          </p:nvPr>
        </p:nvGraphicFramePr>
        <p:xfrm>
          <a:off x="578498" y="1424158"/>
          <a:ext cx="11246754" cy="5266282"/>
        </p:xfrm>
        <a:graphic>
          <a:graphicData uri="http://schemas.openxmlformats.org/drawingml/2006/table">
            <a:tbl>
              <a:tblPr firstRow="1" firstCol="1" bandRow="1"/>
              <a:tblGrid>
                <a:gridCol w="458562">
                  <a:extLst>
                    <a:ext uri="{9D8B030D-6E8A-4147-A177-3AD203B41FA5}">
                      <a16:colId xmlns:a16="http://schemas.microsoft.com/office/drawing/2014/main" val="1439087348"/>
                    </a:ext>
                  </a:extLst>
                </a:gridCol>
                <a:gridCol w="1878338">
                  <a:extLst>
                    <a:ext uri="{9D8B030D-6E8A-4147-A177-3AD203B41FA5}">
                      <a16:colId xmlns:a16="http://schemas.microsoft.com/office/drawing/2014/main" val="2079410373"/>
                    </a:ext>
                  </a:extLst>
                </a:gridCol>
                <a:gridCol w="4782802">
                  <a:extLst>
                    <a:ext uri="{9D8B030D-6E8A-4147-A177-3AD203B41FA5}">
                      <a16:colId xmlns:a16="http://schemas.microsoft.com/office/drawing/2014/main" val="1422682473"/>
                    </a:ext>
                  </a:extLst>
                </a:gridCol>
                <a:gridCol w="617294">
                  <a:extLst>
                    <a:ext uri="{9D8B030D-6E8A-4147-A177-3AD203B41FA5}">
                      <a16:colId xmlns:a16="http://schemas.microsoft.com/office/drawing/2014/main" val="1745834950"/>
                    </a:ext>
                  </a:extLst>
                </a:gridCol>
                <a:gridCol w="617294">
                  <a:extLst>
                    <a:ext uri="{9D8B030D-6E8A-4147-A177-3AD203B41FA5}">
                      <a16:colId xmlns:a16="http://schemas.microsoft.com/office/drawing/2014/main" val="369002212"/>
                    </a:ext>
                  </a:extLst>
                </a:gridCol>
                <a:gridCol w="670206">
                  <a:extLst>
                    <a:ext uri="{9D8B030D-6E8A-4147-A177-3AD203B41FA5}">
                      <a16:colId xmlns:a16="http://schemas.microsoft.com/office/drawing/2014/main" val="2845082176"/>
                    </a:ext>
                  </a:extLst>
                </a:gridCol>
                <a:gridCol w="598956">
                  <a:extLst>
                    <a:ext uri="{9D8B030D-6E8A-4147-A177-3AD203B41FA5}">
                      <a16:colId xmlns:a16="http://schemas.microsoft.com/office/drawing/2014/main" val="3638802197"/>
                    </a:ext>
                  </a:extLst>
                </a:gridCol>
                <a:gridCol w="405586">
                  <a:extLst>
                    <a:ext uri="{9D8B030D-6E8A-4147-A177-3AD203B41FA5}">
                      <a16:colId xmlns:a16="http://schemas.microsoft.com/office/drawing/2014/main" val="2602268321"/>
                    </a:ext>
                  </a:extLst>
                </a:gridCol>
                <a:gridCol w="406065">
                  <a:extLst>
                    <a:ext uri="{9D8B030D-6E8A-4147-A177-3AD203B41FA5}">
                      <a16:colId xmlns:a16="http://schemas.microsoft.com/office/drawing/2014/main" val="1704612325"/>
                    </a:ext>
                  </a:extLst>
                </a:gridCol>
                <a:gridCol w="406065">
                  <a:extLst>
                    <a:ext uri="{9D8B030D-6E8A-4147-A177-3AD203B41FA5}">
                      <a16:colId xmlns:a16="http://schemas.microsoft.com/office/drawing/2014/main" val="2241830741"/>
                    </a:ext>
                  </a:extLst>
                </a:gridCol>
                <a:gridCol w="405586">
                  <a:extLst>
                    <a:ext uri="{9D8B030D-6E8A-4147-A177-3AD203B41FA5}">
                      <a16:colId xmlns:a16="http://schemas.microsoft.com/office/drawing/2014/main" val="21513355"/>
                    </a:ext>
                  </a:extLst>
                </a:gridCol>
              </a:tblGrid>
              <a:tr h="295814">
                <a:tc rowSpan="2">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п/п</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Мероприятие</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Целевые показатели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Ед.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изм.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2024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gridSpan="6">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Целевые индикаторы на 2025-2030 </a:t>
                      </a:r>
                      <a:r>
                        <a:rPr lang="ru-RU" sz="1000" dirty="0" err="1">
                          <a:effectLst/>
                          <a:latin typeface="Arial Narrow" panose="020B0606020202030204" pitchFamily="34" charset="0"/>
                          <a:ea typeface="Calibri" panose="020F0502020204030204" pitchFamily="34" charset="0"/>
                          <a:cs typeface="Times New Roman" panose="02020603050405020304" pitchFamily="18" charset="0"/>
                        </a:rPr>
                        <a:t>гг</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179153928"/>
                  </a:ext>
                </a:extLst>
              </a:tr>
              <a:tr h="18104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2030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4491005"/>
                  </a:ext>
                </a:extLst>
              </a:tr>
              <a:tr h="270588">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4.7.7.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Обеспечение школьных библиотек учебниками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spc="-30" dirty="0">
                          <a:effectLst/>
                          <a:latin typeface="Arial Narrow" panose="020B0606020202030204" pitchFamily="34" charset="0"/>
                          <a:ea typeface="Times New Roman" panose="02020603050405020304" pitchFamily="18" charset="0"/>
                          <a:cs typeface="Times New Roman" panose="02020603050405020304" pitchFamily="18" charset="0"/>
                        </a:rPr>
                        <a:t>Доля школ, в которых 100% обучающихся обеспечены учебниками в соответствии с ФПУ</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575478"/>
                  </a:ext>
                </a:extLst>
              </a:tr>
              <a:tr h="248581">
                <a:tc rowSpan="2">
                  <a:txBody>
                    <a:bodyPr/>
                    <a:lstStyle/>
                    <a:p>
                      <a:pPr>
                        <a:lnSpc>
                          <a:spcPct val="107000"/>
                        </a:lnSpc>
                        <a:spcAft>
                          <a:spcPts val="0"/>
                        </a:spcAft>
                      </a:pP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nSpc>
                          <a:spcPct val="107000"/>
                        </a:lnSpc>
                        <a:spcAft>
                          <a:spcPts val="0"/>
                        </a:spcAft>
                        <a:tabLst>
                          <a:tab pos="250190" algn="l"/>
                        </a:tabLst>
                      </a:pPr>
                      <a:r>
                        <a:rPr lang="ru-RU" sz="1000" kern="100" spc="-30" dirty="0">
                          <a:effectLst/>
                          <a:latin typeface="Arial Narrow" panose="020B0606020202030204" pitchFamily="34" charset="0"/>
                          <a:ea typeface="Times New Roman" panose="02020603050405020304" pitchFamily="18" charset="0"/>
                          <a:cs typeface="Times New Roman" panose="02020603050405020304" pitchFamily="18" charset="0"/>
                        </a:rPr>
                        <a:t>Доля школ, имеющих доступ к Российским электронным библиотекам</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236230"/>
                  </a:ext>
                </a:extLst>
              </a:tr>
              <a:tr h="177425">
                <a:tc vMerge="1">
                  <a:txBody>
                    <a:bodyPr/>
                    <a:lstStyle/>
                    <a:p>
                      <a:pPr>
                        <a:lnSpc>
                          <a:spcPct val="107000"/>
                        </a:lnSpc>
                        <a:spcAft>
                          <a:spcPts val="0"/>
                        </a:spcAft>
                      </a:pP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nSpc>
                          <a:spcPct val="107000"/>
                        </a:lnSpc>
                        <a:spcAft>
                          <a:spcPts val="0"/>
                        </a:spcAft>
                        <a:tabLst>
                          <a:tab pos="250190" algn="l"/>
                        </a:tabLst>
                      </a:pPr>
                      <a:r>
                        <a:rPr lang="ru-RU" sz="1000" kern="100" spc="-35" dirty="0">
                          <a:effectLst/>
                          <a:latin typeface="Arial Narrow" panose="020B0606020202030204" pitchFamily="34" charset="0"/>
                          <a:ea typeface="Times New Roman" panose="02020603050405020304" pitchFamily="18" charset="0"/>
                          <a:cs typeface="Times New Roman" panose="02020603050405020304" pitchFamily="18" charset="0"/>
                        </a:rPr>
                        <a:t>Доля школ, в которых ежегодно обновляется библиотечный фонд</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5160635"/>
                  </a:ext>
                </a:extLst>
              </a:tr>
              <a:tr h="258376">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4.7.8.</a:t>
                      </a:r>
                    </a:p>
                  </a:txBody>
                  <a:tcPr marL="68580" marR="68580" marT="0" marB="0">
                    <a:lnT w="12700" cap="flat" cmpd="sng" algn="ctr">
                      <a:solidFill>
                        <a:srgbClr val="000000"/>
                      </a:solidFill>
                      <a:prstDash val="solid"/>
                      <a:round/>
                      <a:headEnd type="none" w="med" len="med"/>
                      <a:tailEnd type="none" w="med" len="med"/>
                    </a:lnT>
                  </a:tcPr>
                </a:tc>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Оснащение кабинетов по учебным предметам «ОБЗР», «ТРУД (технология)»,«Музыка»</a:t>
                      </a:r>
                    </a:p>
                  </a:txBody>
                  <a:tcPr marL="68580" marR="68580" marT="0" marB="0"/>
                </a:tc>
                <a:tc>
                  <a:txBody>
                    <a:bodyPr/>
                    <a:lstStyle/>
                    <a:p>
                      <a:pPr>
                        <a:lnSpc>
                          <a:spcPct val="107000"/>
                        </a:lnSpc>
                        <a:spcAft>
                          <a:spcPts val="0"/>
                        </a:spcAft>
                        <a:tabLst>
                          <a:tab pos="250190" algn="l"/>
                        </a:tabLst>
                      </a:pPr>
                      <a:r>
                        <a:rPr lang="ru-RU" sz="1000" kern="100" spc="-35" dirty="0">
                          <a:effectLst/>
                          <a:latin typeface="Arial Narrow" panose="020B0606020202030204" pitchFamily="34" charset="0"/>
                          <a:ea typeface="Times New Roman" panose="02020603050405020304" pitchFamily="18" charset="0"/>
                          <a:cs typeface="Times New Roman" panose="02020603050405020304" pitchFamily="18" charset="0"/>
                        </a:rPr>
                        <a:t>Доля школ, в которых обновлено МТБ предметных кабинетов «Труд (технология)»</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133649"/>
                  </a:ext>
                </a:extLst>
              </a:tr>
              <a:tr h="0">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50190" algn="l"/>
                        </a:tabLst>
                      </a:pPr>
                      <a:r>
                        <a:rPr lang="ru-RU" sz="1000" kern="100" spc="-35" dirty="0">
                          <a:effectLst/>
                          <a:latin typeface="Arial Narrow" panose="020B0606020202030204" pitchFamily="34" charset="0"/>
                          <a:ea typeface="Times New Roman" panose="02020603050405020304" pitchFamily="18" charset="0"/>
                          <a:cs typeface="Times New Roman" panose="02020603050405020304" pitchFamily="18" charset="0"/>
                        </a:rPr>
                        <a:t>Доля школ, в которых обновлено МТБ предметных кабинетов «ОБЗР»</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8863334"/>
                  </a:ext>
                </a:extLst>
              </a:tr>
              <a:tr h="177282">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4.7.9.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Капитальный ремонт ОО</a:t>
                      </a:r>
                    </a:p>
                    <a:p>
                      <a:pPr marL="0" indent="0">
                        <a:lnSpc>
                          <a:spcPct val="107000"/>
                        </a:lnSpc>
                        <a:spcAft>
                          <a:spcPts val="0"/>
                        </a:spcAft>
                        <a:buFontTx/>
                        <a:buNone/>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по </a:t>
                      </a:r>
                      <a:r>
                        <a:rPr lang="ru-RU" sz="1000" kern="100" dirty="0" err="1">
                          <a:effectLst/>
                          <a:latin typeface="Arial Narrow" panose="020B0606020202030204" pitchFamily="34" charset="0"/>
                          <a:ea typeface="Calibri" panose="020F0502020204030204" pitchFamily="34" charset="0"/>
                          <a:cs typeface="Times New Roman" panose="02020603050405020304" pitchFamily="18" charset="0"/>
                        </a:rPr>
                        <a:t>объектовке</a:t>
                      </a: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 за счет средств регионального и бюджета МО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47015" algn="l"/>
                        </a:tabLst>
                      </a:pPr>
                      <a:r>
                        <a:rPr lang="ru-RU" sz="1000" kern="100" spc="-30" dirty="0">
                          <a:effectLst/>
                          <a:latin typeface="Arial Narrow" panose="020B0606020202030204" pitchFamily="34" charset="0"/>
                          <a:ea typeface="Times New Roman" panose="02020603050405020304" pitchFamily="18" charset="0"/>
                          <a:cs typeface="Times New Roman" panose="02020603050405020304" pitchFamily="18" charset="0"/>
                        </a:rPr>
                        <a:t>Количество школ, отремонтированных за счет средств муниципального бюджета/регионального</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Ед.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802341"/>
                  </a:ext>
                </a:extLst>
              </a:tr>
              <a:tr h="353778">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780">
                        <a:lnSpc>
                          <a:spcPct val="107000"/>
                        </a:lnSpc>
                        <a:spcAft>
                          <a:spcPts val="0"/>
                        </a:spcAft>
                        <a:tabLst>
                          <a:tab pos="17780" algn="l"/>
                        </a:tabLst>
                      </a:pPr>
                      <a:r>
                        <a:rPr lang="ru-RU" sz="1000" kern="100" spc="-20" dirty="0">
                          <a:effectLst/>
                          <a:latin typeface="Arial Narrow" panose="020B0606020202030204" pitchFamily="34" charset="0"/>
                          <a:ea typeface="Times New Roman" panose="02020603050405020304" pitchFamily="18" charset="0"/>
                          <a:cs typeface="Times New Roman" panose="02020603050405020304" pitchFamily="18" charset="0"/>
                        </a:rPr>
                        <a:t>Доля капитально отремонтированных школ, в которых проведен ремонт спортивных залов и </a:t>
                      </a:r>
                      <a:r>
                        <a:rPr lang="ru-RU" sz="1000" kern="100" spc="-30" dirty="0">
                          <a:effectLst/>
                          <a:latin typeface="Arial Narrow" panose="020B0606020202030204" pitchFamily="34" charset="0"/>
                          <a:ea typeface="Times New Roman" panose="02020603050405020304" pitchFamily="18" charset="0"/>
                          <a:cs typeface="Times New Roman" panose="02020603050405020304" pitchFamily="18" charset="0"/>
                        </a:rPr>
                        <a:t>плоскостных спортивных сооружений за счет средств регионального бюджета</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086956"/>
                  </a:ext>
                </a:extLst>
              </a:tr>
              <a:tr h="241009">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17780" algn="l"/>
                        </a:tabLst>
                      </a:pPr>
                      <a:r>
                        <a:rPr lang="ru-RU" sz="1000" kern="100" spc="-35" dirty="0">
                          <a:effectLst/>
                          <a:latin typeface="Arial Narrow" panose="020B0606020202030204" pitchFamily="34" charset="0"/>
                          <a:ea typeface="Times New Roman" panose="02020603050405020304" pitchFamily="18" charset="0"/>
                          <a:cs typeface="Times New Roman" panose="02020603050405020304" pitchFamily="18" charset="0"/>
                        </a:rPr>
                        <a:t>Доля капитально отремонтированных школ, оборудованных медицинскими кабинетами за счет </a:t>
                      </a:r>
                      <a:r>
                        <a:rPr lang="ru-RU" sz="1000" kern="100" dirty="0">
                          <a:effectLst/>
                          <a:latin typeface="Arial Narrow" panose="020B0606020202030204" pitchFamily="34" charset="0"/>
                          <a:ea typeface="Times New Roman" panose="02020603050405020304" pitchFamily="18" charset="0"/>
                          <a:cs typeface="Times New Roman" panose="02020603050405020304" pitchFamily="18" charset="0"/>
                        </a:rPr>
                        <a:t>средств регионального бюджета</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6192973"/>
                  </a:ext>
                </a:extLst>
              </a:tr>
              <a:tr h="0">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50190" algn="l"/>
                        </a:tabLst>
                      </a:pPr>
                      <a:r>
                        <a:rPr lang="ru-RU" sz="1000" kern="100" spc="-35" dirty="0">
                          <a:effectLst/>
                          <a:latin typeface="Arial Narrow" panose="020B0606020202030204" pitchFamily="34" charset="0"/>
                          <a:ea typeface="Times New Roman" panose="02020603050405020304" pitchFamily="18" charset="0"/>
                          <a:cs typeface="Times New Roman" panose="02020603050405020304" pitchFamily="18" charset="0"/>
                        </a:rPr>
                        <a:t>Доля школьных столовых, в которых обновлено столовое оборудование  за счет средств МО</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44,4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1162"/>
                  </a:ext>
                </a:extLst>
              </a:tr>
              <a:tr h="140491">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50190" algn="l"/>
                        </a:tabLst>
                      </a:pPr>
                      <a:r>
                        <a:rPr lang="ru-RU" sz="1000" kern="100" spc="-35" dirty="0">
                          <a:effectLst/>
                          <a:latin typeface="Arial Narrow" panose="020B0606020202030204" pitchFamily="34" charset="0"/>
                          <a:ea typeface="Times New Roman" panose="02020603050405020304" pitchFamily="18" charset="0"/>
                          <a:cs typeface="Times New Roman" panose="02020603050405020304" pitchFamily="18" charset="0"/>
                        </a:rPr>
                        <a:t>Доля школьных столовых, в которых обновлено оборудование пищеблоков за счет средств МО</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8637953"/>
                  </a:ext>
                </a:extLst>
              </a:tr>
              <a:tr h="195943">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4.7.10.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Капитальный ремонт образовательных организаций</a:t>
                      </a:r>
                    </a:p>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 </a:t>
                      </a:r>
                      <a:r>
                        <a:rPr lang="ru-RU" sz="1000" kern="100" dirty="0" err="1">
                          <a:effectLst/>
                          <a:latin typeface="Arial Narrow" panose="020B0606020202030204" pitchFamily="34" charset="0"/>
                          <a:ea typeface="Calibri" panose="020F0502020204030204" pitchFamily="34" charset="0"/>
                          <a:cs typeface="Times New Roman" panose="02020603050405020304" pitchFamily="18" charset="0"/>
                        </a:rPr>
                        <a:t>пообъектовка</a:t>
                      </a: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 с участием федерального бюджета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17780" algn="l"/>
                        </a:tabLst>
                      </a:pPr>
                      <a:r>
                        <a:rPr lang="ru-RU" sz="1000" kern="100" spc="-20" dirty="0">
                          <a:effectLst/>
                          <a:latin typeface="Arial Narrow" panose="020B0606020202030204" pitchFamily="34" charset="0"/>
                          <a:ea typeface="Times New Roman" panose="02020603050405020304" pitchFamily="18" charset="0"/>
                          <a:cs typeface="Times New Roman" panose="02020603050405020304" pitchFamily="18" charset="0"/>
                        </a:rPr>
                        <a:t>Доля   капитально   отремонтированных   за   счет   средств   федерального   бюджета   школ, </a:t>
                      </a:r>
                      <a:r>
                        <a:rPr lang="ru-RU" sz="1000" kern="100" spc="-30" dirty="0">
                          <a:effectLst/>
                          <a:latin typeface="Arial Narrow" panose="020B0606020202030204" pitchFamily="34" charset="0"/>
                          <a:ea typeface="Times New Roman" panose="02020603050405020304" pitchFamily="18" charset="0"/>
                          <a:cs typeface="Times New Roman" panose="02020603050405020304" pitchFamily="18" charset="0"/>
                        </a:rPr>
                        <a:t>оснащенных средствами обучения и воспитания за счет' средств регионального бюджета</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238419"/>
                  </a:ext>
                </a:extLst>
              </a:tr>
              <a:tr h="335902">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4.7.11.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Оснащение медицинским кабинетов образовательных организаций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21590" algn="l"/>
                        </a:tabLst>
                      </a:pPr>
                      <a:r>
                        <a:rPr lang="ru-RU" sz="1000" kern="100" spc="-30">
                          <a:effectLst/>
                          <a:latin typeface="Arial Narrow" panose="020B0606020202030204" pitchFamily="34" charset="0"/>
                          <a:ea typeface="Times New Roman" panose="02020603050405020304" pitchFamily="18" charset="0"/>
                          <a:cs typeface="Times New Roman" panose="02020603050405020304" pitchFamily="18" charset="0"/>
                        </a:rPr>
                        <a:t>Доля функционирующих общеобразовательных организаций, дооснащенных современным </a:t>
                      </a:r>
                      <a:r>
                        <a:rPr lang="ru-RU" sz="1000" kern="100" spc="-35">
                          <a:effectLst/>
                          <a:latin typeface="Arial Narrow" panose="020B0606020202030204" pitchFamily="34" charset="0"/>
                          <a:ea typeface="Times New Roman" panose="02020603050405020304" pitchFamily="18" charset="0"/>
                          <a:cs typeface="Times New Roman" panose="02020603050405020304" pitchFamily="18" charset="0"/>
                        </a:rPr>
                        <a:t>медицинским оборудованием за счет средств консолидированного бюджета (регионального и </a:t>
                      </a:r>
                      <a:r>
                        <a:rPr lang="ru-RU" sz="1000" kern="100" spc="-30">
                          <a:effectLst/>
                          <a:latin typeface="Arial Narrow" panose="020B0606020202030204" pitchFamily="34" charset="0"/>
                          <a:ea typeface="Times New Roman" panose="02020603050405020304" pitchFamily="18" charset="0"/>
                          <a:cs typeface="Times New Roman" panose="02020603050405020304" pitchFamily="18" charset="0"/>
                        </a:rPr>
                        <a:t>муниципального бюджета) и внебюджетных средств в соответствии с требованиями Порядка </a:t>
                      </a:r>
                      <a:r>
                        <a:rPr lang="ru-RU" sz="1000" kern="100" spc="-15">
                          <a:effectLst/>
                          <a:latin typeface="Arial Narrow" panose="020B0606020202030204" pitchFamily="34" charset="0"/>
                          <a:ea typeface="Times New Roman" panose="02020603050405020304" pitchFamily="18" charset="0"/>
                          <a:cs typeface="Times New Roman" panose="02020603050405020304" pitchFamily="18" charset="0"/>
                        </a:rPr>
                        <a:t>оказания медицинской помощи несовершеннолетним, в том числе в период обучения и </a:t>
                      </a:r>
                      <a:r>
                        <a:rPr lang="ru-RU" sz="1000" kern="100" spc="-35">
                          <a:effectLst/>
                          <a:latin typeface="Arial Narrow" panose="020B0606020202030204" pitchFamily="34" charset="0"/>
                          <a:ea typeface="Times New Roman" panose="02020603050405020304" pitchFamily="18" charset="0"/>
                          <a:cs typeface="Times New Roman" panose="02020603050405020304" pitchFamily="18" charset="0"/>
                        </a:rPr>
                        <a:t>воспитания в образовательных организациях, утвержденным приказом Минздрава России от 5 </a:t>
                      </a:r>
                      <a:r>
                        <a:rPr lang="ru-RU" sz="1000" kern="100">
                          <a:effectLst/>
                          <a:latin typeface="Arial Narrow" panose="020B0606020202030204" pitchFamily="34" charset="0"/>
                          <a:ea typeface="Times New Roman" panose="02020603050405020304" pitchFamily="18" charset="0"/>
                          <a:cs typeface="Times New Roman" panose="02020603050405020304" pitchFamily="18" charset="0"/>
                        </a:rPr>
                        <a:t>ноября 2013 г. №822н</a:t>
                      </a:r>
                      <a:endParaRPr lang="ru-RU" sz="10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  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694445"/>
                  </a:ext>
                </a:extLst>
              </a:tr>
            </a:tbl>
          </a:graphicData>
        </a:graphic>
      </p:graphicFrame>
    </p:spTree>
    <p:extLst>
      <p:ext uri="{BB962C8B-B14F-4D97-AF65-F5344CB8AC3E}">
        <p14:creationId xmlns:p14="http://schemas.microsoft.com/office/powerpoint/2010/main" val="2467631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724C1F6-B165-40D4-88AC-25B906BA9F68}"/>
              </a:ext>
            </a:extLst>
          </p:cNvPr>
          <p:cNvPicPr>
            <a:picLocks noChangeAspect="1"/>
          </p:cNvPicPr>
          <p:nvPr/>
        </p:nvPicPr>
        <p:blipFill>
          <a:blip r:embed="rId2"/>
          <a:stretch>
            <a:fillRect/>
          </a:stretch>
        </p:blipFill>
        <p:spPr>
          <a:xfrm>
            <a:off x="0" y="6096"/>
            <a:ext cx="12192000" cy="6845807"/>
          </a:xfrm>
          <a:prstGeom prst="rect">
            <a:avLst/>
          </a:prstGeom>
        </p:spPr>
      </p:pic>
      <p:graphicFrame>
        <p:nvGraphicFramePr>
          <p:cNvPr id="7" name="Таблица 6">
            <a:extLst>
              <a:ext uri="{FF2B5EF4-FFF2-40B4-BE49-F238E27FC236}">
                <a16:creationId xmlns:a16="http://schemas.microsoft.com/office/drawing/2014/main" id="{D665B54F-45DA-428D-B81C-1A6A97659D44}"/>
              </a:ext>
            </a:extLst>
          </p:cNvPr>
          <p:cNvGraphicFramePr>
            <a:graphicFrameLocks noGrp="1"/>
          </p:cNvGraphicFramePr>
          <p:nvPr>
            <p:extLst>
              <p:ext uri="{D42A27DB-BD31-4B8C-83A1-F6EECF244321}">
                <p14:modId xmlns:p14="http://schemas.microsoft.com/office/powerpoint/2010/main" val="3805467197"/>
              </p:ext>
            </p:extLst>
          </p:nvPr>
        </p:nvGraphicFramePr>
        <p:xfrm>
          <a:off x="370763" y="180133"/>
          <a:ext cx="11450473" cy="6225749"/>
        </p:xfrm>
        <a:graphic>
          <a:graphicData uri="http://schemas.openxmlformats.org/drawingml/2006/table">
            <a:tbl>
              <a:tblPr firstRow="1" firstCol="1" bandRow="1"/>
              <a:tblGrid>
                <a:gridCol w="441356">
                  <a:extLst>
                    <a:ext uri="{9D8B030D-6E8A-4147-A177-3AD203B41FA5}">
                      <a16:colId xmlns:a16="http://schemas.microsoft.com/office/drawing/2014/main" val="1883263320"/>
                    </a:ext>
                  </a:extLst>
                </a:gridCol>
                <a:gridCol w="2090553">
                  <a:extLst>
                    <a:ext uri="{9D8B030D-6E8A-4147-A177-3AD203B41FA5}">
                      <a16:colId xmlns:a16="http://schemas.microsoft.com/office/drawing/2014/main" val="3424307410"/>
                    </a:ext>
                  </a:extLst>
                </a:gridCol>
                <a:gridCol w="4787477">
                  <a:extLst>
                    <a:ext uri="{9D8B030D-6E8A-4147-A177-3AD203B41FA5}">
                      <a16:colId xmlns:a16="http://schemas.microsoft.com/office/drawing/2014/main" val="512792949"/>
                    </a:ext>
                  </a:extLst>
                </a:gridCol>
                <a:gridCol w="617898">
                  <a:extLst>
                    <a:ext uri="{9D8B030D-6E8A-4147-A177-3AD203B41FA5}">
                      <a16:colId xmlns:a16="http://schemas.microsoft.com/office/drawing/2014/main" val="2771816154"/>
                    </a:ext>
                  </a:extLst>
                </a:gridCol>
                <a:gridCol w="617898">
                  <a:extLst>
                    <a:ext uri="{9D8B030D-6E8A-4147-A177-3AD203B41FA5}">
                      <a16:colId xmlns:a16="http://schemas.microsoft.com/office/drawing/2014/main" val="524911516"/>
                    </a:ext>
                  </a:extLst>
                </a:gridCol>
                <a:gridCol w="670861">
                  <a:extLst>
                    <a:ext uri="{9D8B030D-6E8A-4147-A177-3AD203B41FA5}">
                      <a16:colId xmlns:a16="http://schemas.microsoft.com/office/drawing/2014/main" val="1924102636"/>
                    </a:ext>
                  </a:extLst>
                </a:gridCol>
                <a:gridCol w="599542">
                  <a:extLst>
                    <a:ext uri="{9D8B030D-6E8A-4147-A177-3AD203B41FA5}">
                      <a16:colId xmlns:a16="http://schemas.microsoft.com/office/drawing/2014/main" val="658928677"/>
                    </a:ext>
                  </a:extLst>
                </a:gridCol>
                <a:gridCol w="405982">
                  <a:extLst>
                    <a:ext uri="{9D8B030D-6E8A-4147-A177-3AD203B41FA5}">
                      <a16:colId xmlns:a16="http://schemas.microsoft.com/office/drawing/2014/main" val="1201368453"/>
                    </a:ext>
                  </a:extLst>
                </a:gridCol>
                <a:gridCol w="406462">
                  <a:extLst>
                    <a:ext uri="{9D8B030D-6E8A-4147-A177-3AD203B41FA5}">
                      <a16:colId xmlns:a16="http://schemas.microsoft.com/office/drawing/2014/main" val="182269363"/>
                    </a:ext>
                  </a:extLst>
                </a:gridCol>
                <a:gridCol w="406462">
                  <a:extLst>
                    <a:ext uri="{9D8B030D-6E8A-4147-A177-3AD203B41FA5}">
                      <a16:colId xmlns:a16="http://schemas.microsoft.com/office/drawing/2014/main" val="2552484276"/>
                    </a:ext>
                  </a:extLst>
                </a:gridCol>
                <a:gridCol w="405982">
                  <a:extLst>
                    <a:ext uri="{9D8B030D-6E8A-4147-A177-3AD203B41FA5}">
                      <a16:colId xmlns:a16="http://schemas.microsoft.com/office/drawing/2014/main" val="3799274899"/>
                    </a:ext>
                  </a:extLst>
                </a:gridCol>
              </a:tblGrid>
              <a:tr h="295814">
                <a:tc rowSpan="2">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п/п</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endParaRPr lang="ru-RU" sz="1000"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Мероприятие</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endParaRPr lang="ru-RU" sz="1000"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Целевые показатели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Ед.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изм.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2024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gridSpan="6">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Целевые индикаторы на 2025-2030 </a:t>
                      </a:r>
                      <a:r>
                        <a:rPr lang="ru-RU" sz="1000" dirty="0" err="1">
                          <a:effectLst/>
                          <a:latin typeface="Arial Narrow" panose="020B0606020202030204" pitchFamily="34" charset="0"/>
                          <a:ea typeface="Calibri" panose="020F0502020204030204" pitchFamily="34" charset="0"/>
                          <a:cs typeface="Times New Roman" panose="02020603050405020304" pitchFamily="18" charset="0"/>
                        </a:rPr>
                        <a:t>гг</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675755336"/>
                  </a:ext>
                </a:extLst>
              </a:tr>
              <a:tr h="18104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2030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803748"/>
                  </a:ext>
                </a:extLst>
              </a:tr>
              <a:tr h="270588">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000" kern="100" spc="-25" dirty="0">
                          <a:effectLst/>
                          <a:latin typeface="Arial Narrow" panose="020B0606020202030204" pitchFamily="34" charset="0"/>
                          <a:ea typeface="Times New Roman" panose="02020603050405020304" pitchFamily="18" charset="0"/>
                          <a:cs typeface="Times New Roman" panose="02020603050405020304" pitchFamily="18" charset="0"/>
                        </a:rPr>
                        <a:t>Доля педагогических работников общеобразовательных организаций, прошедших курсы </a:t>
                      </a:r>
                      <a:r>
                        <a:rPr lang="ru-RU" sz="1000" kern="100" spc="-5" dirty="0">
                          <a:effectLst/>
                          <a:latin typeface="Arial Narrow" panose="020B0606020202030204" pitchFamily="34" charset="0"/>
                          <a:ea typeface="Times New Roman" panose="02020603050405020304" pitchFamily="18" charset="0"/>
                          <a:cs typeface="Times New Roman" panose="02020603050405020304" pitchFamily="18" charset="0"/>
                        </a:rPr>
                        <a:t>повышения квалификации по вопросам оказания первой помощи за счет средств </a:t>
                      </a:r>
                      <a:r>
                        <a:rPr lang="ru-RU" sz="1000" kern="100" spc="-35" dirty="0">
                          <a:effectLst/>
                          <a:latin typeface="Arial Narrow" panose="020B0606020202030204" pitchFamily="34" charset="0"/>
                          <a:ea typeface="Times New Roman" panose="02020603050405020304" pitchFamily="18" charset="0"/>
                          <a:cs typeface="Times New Roman" panose="02020603050405020304" pitchFamily="18" charset="0"/>
                        </a:rPr>
                        <a:t>консолидированного   бюджета   (регионального,   муниципального),   а  также   внебюджетных</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p>
                      <a:pPr indent="-18415">
                        <a:lnSpc>
                          <a:spcPct val="107000"/>
                        </a:lnSpc>
                        <a:spcAft>
                          <a:spcPts val="0"/>
                        </a:spcAft>
                      </a:pPr>
                      <a:r>
                        <a:rPr lang="ru-RU" sz="1000" kern="100" spc="-45" dirty="0">
                          <a:effectLst/>
                          <a:latin typeface="Arial Narrow" panose="020B0606020202030204" pitchFamily="34" charset="0"/>
                          <a:ea typeface="Times New Roman" panose="02020603050405020304" pitchFamily="18" charset="0"/>
                          <a:cs typeface="Times New Roman" panose="02020603050405020304" pitchFamily="18" charset="0"/>
                        </a:rPr>
                        <a:t>средств</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634512"/>
                  </a:ext>
                </a:extLst>
              </a:tr>
              <a:tr h="248581">
                <a:tc rowSpan="2">
                  <a:txBody>
                    <a:bodyPr/>
                    <a:lstStyle/>
                    <a:p>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indent="-243840" algn="just">
                        <a:lnSpc>
                          <a:spcPct val="107000"/>
                        </a:lnSpc>
                        <a:spcAft>
                          <a:spcPts val="0"/>
                        </a:spcAft>
                        <a:tabLst>
                          <a:tab pos="247015" algn="l"/>
                        </a:tabLst>
                      </a:pPr>
                      <a:r>
                        <a:rPr lang="ru-RU" sz="1000" kern="100" spc="-30" dirty="0">
                          <a:effectLst/>
                          <a:latin typeface="Arial Narrow" panose="020B0606020202030204" pitchFamily="34" charset="0"/>
                          <a:ea typeface="Times New Roman" panose="02020603050405020304" pitchFamily="18" charset="0"/>
                          <a:cs typeface="Times New Roman" panose="02020603050405020304" pitchFamily="18" charset="0"/>
                        </a:rPr>
                        <a:t>Дооснащение общеобразовательных организаций аптечками первой помощи (не менее 5%</a:t>
                      </a:r>
                      <a:br>
                        <a:rPr lang="ru-RU" sz="1000" kern="100" spc="-30" dirty="0">
                          <a:effectLst/>
                          <a:latin typeface="Arial Narrow" panose="020B0606020202030204" pitchFamily="34" charset="0"/>
                          <a:ea typeface="Times New Roman" panose="02020603050405020304" pitchFamily="18" charset="0"/>
                          <a:cs typeface="Times New Roman" panose="02020603050405020304" pitchFamily="18" charset="0"/>
                        </a:rPr>
                      </a:br>
                      <a:r>
                        <a:rPr lang="ru-RU" sz="1000" kern="100" spc="-20" dirty="0">
                          <a:effectLst/>
                          <a:latin typeface="Arial Narrow" panose="020B0606020202030204" pitchFamily="34" charset="0"/>
                          <a:ea typeface="Times New Roman" panose="02020603050405020304" pitchFamily="18" charset="0"/>
                          <a:cs typeface="Times New Roman" panose="02020603050405020304" pitchFamily="18" charset="0"/>
                        </a:rPr>
                        <a:t>общеобразовательных организаций от общего числа общеобразовательных организаций,</a:t>
                      </a:r>
                      <a:br>
                        <a:rPr lang="ru-RU" sz="1000" kern="100" spc="-20" dirty="0">
                          <a:effectLst/>
                          <a:latin typeface="Arial Narrow" panose="020B0606020202030204" pitchFamily="34" charset="0"/>
                          <a:ea typeface="Times New Roman" panose="02020603050405020304" pitchFamily="18" charset="0"/>
                          <a:cs typeface="Times New Roman" panose="02020603050405020304" pitchFamily="18" charset="0"/>
                        </a:rPr>
                      </a:br>
                      <a:r>
                        <a:rPr lang="ru-RU" sz="1000" kern="100" spc="-15" dirty="0">
                          <a:effectLst/>
                          <a:latin typeface="Arial Narrow" panose="020B0606020202030204" pitchFamily="34" charset="0"/>
                          <a:ea typeface="Times New Roman" panose="02020603050405020304" pitchFamily="18" charset="0"/>
                          <a:cs typeface="Times New Roman" panose="02020603050405020304" pitchFamily="18" charset="0"/>
                        </a:rPr>
                        <a:t>ежегодно) за счет средств консолидированного бюджета (регионального и муниципального </a:t>
                      </a:r>
                      <a:r>
                        <a:rPr lang="ru-RU" sz="1000" kern="100" spc="-35" dirty="0">
                          <a:effectLst/>
                          <a:latin typeface="Arial Narrow" panose="020B0606020202030204" pitchFamily="34" charset="0"/>
                          <a:ea typeface="Times New Roman" panose="02020603050405020304" pitchFamily="18" charset="0"/>
                          <a:cs typeface="Times New Roman" panose="02020603050405020304" pitchFamily="18" charset="0"/>
                        </a:rPr>
                        <a:t>бюджета) и внебюджетных средств)</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896792"/>
                  </a:ext>
                </a:extLst>
              </a:tr>
              <a:tr h="177425">
                <a:tc vMerge="1">
                  <a:txBody>
                    <a:bodyPr/>
                    <a:lstStyle/>
                    <a:p>
                      <a:pPr>
                        <a:lnSpc>
                          <a:spcPct val="107000"/>
                        </a:lnSpc>
                        <a:spcAft>
                          <a:spcPts val="0"/>
                        </a:spcAft>
                      </a:pP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558749"/>
                  </a:ext>
                </a:extLst>
              </a:tr>
              <a:tr h="258376">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4.7.12.</a:t>
                      </a:r>
                    </a:p>
                  </a:txBody>
                  <a:tcPr marL="68580" marR="68580" marT="0" marB="0">
                    <a:lnT w="12700" cap="flat" cmpd="sng" algn="ctr">
                      <a:solidFill>
                        <a:srgbClr val="000000"/>
                      </a:solidFill>
                      <a:prstDash val="solid"/>
                      <a:round/>
                      <a:headEnd type="none" w="med" len="med"/>
                      <a:tailEnd type="none" w="med" len="med"/>
                    </a:lnT>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Строительство образовательных организаций</a:t>
                      </a:r>
                    </a:p>
                  </a:txBody>
                  <a:tcPr marL="68580" marR="68580" marT="0" marB="0"/>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 </a:t>
                      </a: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 ед.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970148"/>
                  </a:ext>
                </a:extLst>
              </a:tr>
              <a:tr h="0">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4.7.13.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Развитие системы профориентации обучающихся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Доля обучающихся участников открытых онлайн-уроков Проектория, Билет в будущее и др. проектов направленных на раннюю профориентацию.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6677732"/>
                  </a:ext>
                </a:extLst>
              </a:tr>
              <a:tr h="177282">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4.7.14.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Обновление МТБ школьных военно патриотических клубов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50190" algn="l"/>
                        </a:tabLst>
                      </a:pPr>
                      <a:r>
                        <a:rPr lang="ru-RU" sz="1000" kern="100" spc="-35">
                          <a:effectLst/>
                          <a:latin typeface="Arial Narrow" panose="020B0606020202030204" pitchFamily="34" charset="0"/>
                          <a:ea typeface="Times New Roman" panose="02020603050405020304" pitchFamily="18" charset="0"/>
                          <a:cs typeface="Times New Roman" panose="02020603050405020304" pitchFamily="18" charset="0"/>
                        </a:rPr>
                        <a:t>Доля школ, в которых обновлена МТБ школьного военно-патриотического клуба</a:t>
                      </a:r>
                      <a:endParaRPr lang="ru-RU" sz="10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219348"/>
                  </a:ext>
                </a:extLst>
              </a:tr>
              <a:tr h="353778">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4.7.15.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Создание на базе школ детских технопарков инженерного образования (приоритетность математики, физики, химии, биологии)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indent="-21590">
                        <a:lnSpc>
                          <a:spcPct val="107000"/>
                        </a:lnSpc>
                        <a:spcAft>
                          <a:spcPts val="0"/>
                        </a:spcAft>
                        <a:tabLst>
                          <a:tab pos="21590" algn="l"/>
                        </a:tabLst>
                      </a:pPr>
                      <a:r>
                        <a:rPr lang="ru-RU" sz="1000" kern="100" spc="-10">
                          <a:effectLst/>
                          <a:latin typeface="Arial Narrow" panose="020B0606020202030204" pitchFamily="34" charset="0"/>
                          <a:ea typeface="Times New Roman" panose="02020603050405020304" pitchFamily="18" charset="0"/>
                          <a:cs typeface="Times New Roman" panose="02020603050405020304" pitchFamily="18" charset="0"/>
                        </a:rPr>
                        <a:t>Доля  школ,  на  базе  которых  созданы детские  технопарки  инженерной  направленности </a:t>
                      </a:r>
                      <a:r>
                        <a:rPr lang="ru-RU" sz="1000" kern="100">
                          <a:effectLst/>
                          <a:latin typeface="Arial Narrow" panose="020B0606020202030204" pitchFamily="34" charset="0"/>
                          <a:ea typeface="Times New Roman" panose="02020603050405020304" pitchFamily="18" charset="0"/>
                          <a:cs typeface="Times New Roman" panose="02020603050405020304" pitchFamily="18" charset="0"/>
                        </a:rPr>
                        <a:t>(математика, информатика, физика, химия, биология)</a:t>
                      </a:r>
                      <a:endParaRPr lang="ru-RU" sz="10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966378"/>
                  </a:ext>
                </a:extLst>
              </a:tr>
              <a:tr h="241009">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4.7.16.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Поддержка и развитие созданных ранее центров «Точка роста», «Кванториум», «IT-куб»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Times New Roman" panose="02020603050405020304" pitchFamily="18" charset="0"/>
                          <a:cs typeface="Times New Roman" panose="02020603050405020304" pitchFamily="18" charset="0"/>
                        </a:rPr>
                        <a:t>Доля школ, реализующих ООП в сетевой форме, с целью 100% загруженности созданных центров «Точка роста», «Кванториум», «1Т-куб»</a:t>
                      </a:r>
                      <a:endParaRPr lang="ru-RU" sz="10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5030191"/>
                  </a:ext>
                </a:extLst>
              </a:tr>
              <a:tr h="0">
                <a:tc>
                  <a:txBody>
                    <a:bodyPr/>
                    <a:lstStyle/>
                    <a:p>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dirty="0">
                          <a:latin typeface="Arial Narrow" panose="020B0606020202030204" pitchFamily="34" charset="0"/>
                        </a:rPr>
                        <a:t>Доля, созданных центров «Точка роста», «</a:t>
                      </a:r>
                      <a:r>
                        <a:rPr lang="ru-RU" sz="1000" dirty="0" err="1">
                          <a:latin typeface="Arial Narrow" panose="020B0606020202030204" pitchFamily="34" charset="0"/>
                        </a:rPr>
                        <a:t>Кванториум</a:t>
                      </a:r>
                      <a:r>
                        <a:rPr lang="ru-RU" sz="1000" dirty="0">
                          <a:latin typeface="Arial Narrow" panose="020B0606020202030204" pitchFamily="34" charset="0"/>
                        </a:rPr>
                        <a:t>»,   «IT-куб»,   в  которых  ежегодно происходит обновление расходных материалов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2546317"/>
                  </a:ext>
                </a:extLst>
              </a:tr>
              <a:tr h="47683">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4.7.17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Оснащение спортивных клубов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50190" algn="l"/>
                        </a:tabLst>
                      </a:pPr>
                      <a:r>
                        <a:rPr lang="ru-RU" sz="1000" kern="100" spc="-35" dirty="0">
                          <a:effectLst/>
                          <a:latin typeface="Arial Narrow" panose="020B0606020202030204" pitchFamily="34" charset="0"/>
                          <a:ea typeface="Times New Roman" panose="02020603050405020304" pitchFamily="18" charset="0"/>
                          <a:cs typeface="Times New Roman" panose="02020603050405020304" pitchFamily="18" charset="0"/>
                        </a:rPr>
                        <a:t>Доля школ, в которых создан и функционирует спортивный клуб</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202338"/>
                  </a:ext>
                </a:extLst>
              </a:tr>
              <a:tr h="103851">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50190" algn="l"/>
                        </a:tabLst>
                      </a:pPr>
                      <a:r>
                        <a:rPr lang="ru-RU" sz="1000" kern="100" spc="-30" dirty="0">
                          <a:effectLst/>
                          <a:latin typeface="Arial Narrow" panose="020B0606020202030204" pitchFamily="34" charset="0"/>
                          <a:ea typeface="Times New Roman" panose="02020603050405020304" pitchFamily="18" charset="0"/>
                          <a:cs typeface="Times New Roman" panose="02020603050405020304" pitchFamily="18" charset="0"/>
                        </a:rPr>
                        <a:t>Доля школ, в которых обновлена МТБ для занятий спортом</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489405"/>
                  </a:ext>
                </a:extLst>
              </a:tr>
              <a:tr h="198796">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4.7.18.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Оснащение школьных театров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spc="-35">
                          <a:effectLst/>
                          <a:latin typeface="Arial Narrow" panose="020B0606020202030204" pitchFamily="34" charset="0"/>
                          <a:ea typeface="Times New Roman" panose="02020603050405020304" pitchFamily="18" charset="0"/>
                          <a:cs typeface="Times New Roman" panose="02020603050405020304" pitchFamily="18" charset="0"/>
                        </a:rPr>
                        <a:t>Доля школ, в которых ежегодно происходит обновление МТБ школьного театра</a:t>
                      </a:r>
                      <a:endParaRPr lang="ru-RU" sz="10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4105777"/>
                  </a:ext>
                </a:extLst>
              </a:tr>
              <a:tr h="236119">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4.7.19.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Оснащение школьных музеев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50190" algn="l"/>
                        </a:tabLst>
                      </a:pPr>
                      <a:r>
                        <a:rPr lang="ru-RU" sz="1000" kern="100" spc="-35">
                          <a:effectLst/>
                          <a:latin typeface="Arial Narrow" panose="020B0606020202030204" pitchFamily="34" charset="0"/>
                          <a:ea typeface="Times New Roman" panose="02020603050405020304" pitchFamily="18" charset="0"/>
                          <a:cs typeface="Times New Roman" panose="02020603050405020304" pitchFamily="18" charset="0"/>
                        </a:rPr>
                        <a:t>Доля школ, в которых ежегодно происходит обновление МТБ школьного музея</a:t>
                      </a:r>
                      <a:endParaRPr lang="ru-RU" sz="10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0032302"/>
                  </a:ext>
                </a:extLst>
              </a:tr>
              <a:tr h="217457">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4.7.20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Оснащение центров детских инициатив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spc="-35">
                          <a:effectLst/>
                          <a:latin typeface="Arial Narrow" panose="020B0606020202030204" pitchFamily="34" charset="0"/>
                          <a:ea typeface="Times New Roman" panose="02020603050405020304" pitchFamily="18" charset="0"/>
                          <a:cs typeface="Times New Roman" panose="02020603050405020304" pitchFamily="18" charset="0"/>
                        </a:rPr>
                        <a:t>Доля школ, в которых ежегодно происходит обновление МТБ центров детских инициатив</a:t>
                      </a:r>
                      <a:endParaRPr lang="ru-RU" sz="10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078874"/>
                  </a:ext>
                </a:extLst>
              </a:tr>
              <a:tr h="226788">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4.7.21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Оснащение медиацентров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spc="-35">
                          <a:effectLst/>
                          <a:latin typeface="Arial Narrow" panose="020B0606020202030204" pitchFamily="34" charset="0"/>
                          <a:ea typeface="Times New Roman" panose="02020603050405020304" pitchFamily="18" charset="0"/>
                          <a:cs typeface="Times New Roman" panose="02020603050405020304" pitchFamily="18" charset="0"/>
                        </a:rPr>
                        <a:t>Доля школ, в которых ежегодно происходит обновление МТБ медиацентров</a:t>
                      </a:r>
                      <a:endParaRPr lang="ru-RU" sz="10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3381412"/>
                  </a:ext>
                </a:extLst>
              </a:tr>
              <a:tr h="335902">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4.7.22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Работа с родительским сообществом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Количество проведенных совместных мероприятий с родителями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шт.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 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 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 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 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866717"/>
                  </a:ext>
                </a:extLst>
              </a:tr>
            </a:tbl>
          </a:graphicData>
        </a:graphic>
      </p:graphicFrame>
    </p:spTree>
    <p:extLst>
      <p:ext uri="{BB962C8B-B14F-4D97-AF65-F5344CB8AC3E}">
        <p14:creationId xmlns:p14="http://schemas.microsoft.com/office/powerpoint/2010/main" val="2536354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GroupShape 150"/>
        <p:cNvGrpSpPr/>
        <p:nvPr/>
      </p:nvGrpSpPr>
      <p:grpSpPr>
        <a:xfrm>
          <a:off x="0" y="0"/>
          <a:ext cx="0" cy="0"/>
          <a:chOff x="0" y="0"/>
          <a:chExt cx="0" cy="0"/>
        </a:xfrm>
      </p:grpSpPr>
      <p:pic>
        <p:nvPicPr>
          <p:cNvPr id="152" name="Picture 152"/>
          <p:cNvPicPr/>
          <p:nvPr/>
        </p:nvPicPr>
        <p:blipFill>
          <a:blip r:embed="rId2"/>
          <a:stretch/>
        </p:blipFill>
        <p:spPr>
          <a:xfrm>
            <a:off x="0" y="0"/>
            <a:ext cx="12192000" cy="6845704"/>
          </a:xfrm>
          <a:prstGeom prst="rect">
            <a:avLst/>
          </a:prstGeom>
        </p:spPr>
      </p:pic>
      <p:sp>
        <p:nvSpPr>
          <p:cNvPr id="153" name="Shape 153"/>
          <p:cNvSpPr txBox="1"/>
          <p:nvPr/>
        </p:nvSpPr>
        <p:spPr>
          <a:xfrm>
            <a:off x="2266016" y="195952"/>
            <a:ext cx="9701395" cy="1200329"/>
          </a:xfrm>
          <a:prstGeom prst="rect">
            <a:avLst/>
          </a:prstGeom>
          <a:noFill/>
        </p:spPr>
        <p:txBody>
          <a:bodyPr wrap="square" lIns="91440" tIns="45720" rIns="91440" bIns="45720">
            <a:spAutoFit/>
          </a:bodyPr>
          <a:lstStyle/>
          <a:p>
            <a:pPr marL="0" indent="0" algn="ctr"/>
            <a:r>
              <a:rPr sz="2400" b="1">
                <a:solidFill>
                  <a:srgbClr val="002060"/>
                </a:solidFill>
                <a:latin typeface="Segoe UI"/>
                <a:ea typeface="Segoe UI"/>
                <a:cs typeface="Segoe UI"/>
              </a:rPr>
              <a:t>Основные показатели системы дополнительного образования: базовое значение 2024 год, плановые показатели </a:t>
            </a:r>
            <a:br>
              <a:rPr sz="2400" b="1">
                <a:solidFill>
                  <a:srgbClr val="002060"/>
                </a:solidFill>
                <a:latin typeface="Segoe UI"/>
                <a:ea typeface="Segoe UI"/>
                <a:cs typeface="Segoe UI"/>
              </a:rPr>
            </a:br>
            <a:r>
              <a:rPr sz="2400" b="1">
                <a:solidFill>
                  <a:srgbClr val="002060"/>
                </a:solidFill>
                <a:latin typeface="Segoe UI"/>
                <a:ea typeface="Segoe UI"/>
                <a:cs typeface="Segoe UI"/>
              </a:rPr>
              <a:t>и индикаторы на 2025-2030 годы.</a:t>
            </a:r>
          </a:p>
        </p:txBody>
      </p:sp>
      <p:sp>
        <p:nvSpPr>
          <p:cNvPr id="158" name="Shape 158"/>
          <p:cNvSpPr/>
          <p:nvPr/>
        </p:nvSpPr>
        <p:spPr>
          <a:xfrm>
            <a:off x="63500" y="-136525"/>
            <a:ext cx="304800" cy="304800"/>
          </a:xfrm>
          <a:prstGeom prst="rect">
            <a:avLst/>
          </a:prstGeom>
          <a:noFill/>
        </p:spPr>
        <p:txBody>
          <a:bodyPr vert="horz" wrap="square" lIns="91440" tIns="45720" rIns="91440" bIns="45720" anchor="t"/>
          <a:lstStyle/>
          <a:p>
            <a:pPr marL="0" indent="0" algn="l"/>
            <a:endParaRPr sz="1800">
              <a:solidFill>
                <a:schemeClr val="tx1"/>
              </a:solidFill>
              <a:latin typeface="+mn-lt"/>
              <a:ea typeface="+mn-ea"/>
              <a:cs typeface="+mn-cs"/>
            </a:endParaRPr>
          </a:p>
        </p:txBody>
      </p:sp>
      <p:pic>
        <p:nvPicPr>
          <p:cNvPr id="3" name="Рисунок 2">
            <a:extLst>
              <a:ext uri="{FF2B5EF4-FFF2-40B4-BE49-F238E27FC236}">
                <a16:creationId xmlns:a16="http://schemas.microsoft.com/office/drawing/2014/main" id="{744A0358-5D29-4BB4-B5F6-AB7CDA0B1BF1}"/>
              </a:ext>
            </a:extLst>
          </p:cNvPr>
          <p:cNvPicPr>
            <a:picLocks noChangeAspect="1"/>
          </p:cNvPicPr>
          <p:nvPr/>
        </p:nvPicPr>
        <p:blipFill>
          <a:blip r:embed="rId3"/>
          <a:stretch>
            <a:fillRect/>
          </a:stretch>
        </p:blipFill>
        <p:spPr>
          <a:xfrm>
            <a:off x="495920" y="168275"/>
            <a:ext cx="749873" cy="926672"/>
          </a:xfrm>
          <a:prstGeom prst="rect">
            <a:avLst/>
          </a:prstGeom>
        </p:spPr>
      </p:pic>
      <p:graphicFrame>
        <p:nvGraphicFramePr>
          <p:cNvPr id="4" name="Таблица 3">
            <a:extLst>
              <a:ext uri="{FF2B5EF4-FFF2-40B4-BE49-F238E27FC236}">
                <a16:creationId xmlns:a16="http://schemas.microsoft.com/office/drawing/2014/main" id="{F2156D4E-F629-4DA5-A288-CCE3399526A7}"/>
              </a:ext>
            </a:extLst>
          </p:cNvPr>
          <p:cNvGraphicFramePr>
            <a:graphicFrameLocks noGrp="1"/>
          </p:cNvGraphicFramePr>
          <p:nvPr>
            <p:extLst>
              <p:ext uri="{D42A27DB-BD31-4B8C-83A1-F6EECF244321}">
                <p14:modId xmlns:p14="http://schemas.microsoft.com/office/powerpoint/2010/main" val="864602153"/>
              </p:ext>
            </p:extLst>
          </p:nvPr>
        </p:nvGraphicFramePr>
        <p:xfrm>
          <a:off x="581608" y="1453174"/>
          <a:ext cx="11028783" cy="4999057"/>
        </p:xfrm>
        <a:graphic>
          <a:graphicData uri="http://schemas.openxmlformats.org/drawingml/2006/table">
            <a:tbl>
              <a:tblPr firstRow="1" firstCol="1" bandRow="1"/>
              <a:tblGrid>
                <a:gridCol w="483419">
                  <a:extLst>
                    <a:ext uri="{9D8B030D-6E8A-4147-A177-3AD203B41FA5}">
                      <a16:colId xmlns:a16="http://schemas.microsoft.com/office/drawing/2014/main" val="1982963970"/>
                    </a:ext>
                  </a:extLst>
                </a:gridCol>
                <a:gridCol w="1871013">
                  <a:extLst>
                    <a:ext uri="{9D8B030D-6E8A-4147-A177-3AD203B41FA5}">
                      <a16:colId xmlns:a16="http://schemas.microsoft.com/office/drawing/2014/main" val="3160171338"/>
                    </a:ext>
                  </a:extLst>
                </a:gridCol>
                <a:gridCol w="4216497">
                  <a:extLst>
                    <a:ext uri="{9D8B030D-6E8A-4147-A177-3AD203B41FA5}">
                      <a16:colId xmlns:a16="http://schemas.microsoft.com/office/drawing/2014/main" val="3631127236"/>
                    </a:ext>
                  </a:extLst>
                </a:gridCol>
                <a:gridCol w="447268">
                  <a:extLst>
                    <a:ext uri="{9D8B030D-6E8A-4147-A177-3AD203B41FA5}">
                      <a16:colId xmlns:a16="http://schemas.microsoft.com/office/drawing/2014/main" val="4211210952"/>
                    </a:ext>
                  </a:extLst>
                </a:gridCol>
                <a:gridCol w="447268">
                  <a:extLst>
                    <a:ext uri="{9D8B030D-6E8A-4147-A177-3AD203B41FA5}">
                      <a16:colId xmlns:a16="http://schemas.microsoft.com/office/drawing/2014/main" val="1443981427"/>
                    </a:ext>
                  </a:extLst>
                </a:gridCol>
                <a:gridCol w="635874">
                  <a:extLst>
                    <a:ext uri="{9D8B030D-6E8A-4147-A177-3AD203B41FA5}">
                      <a16:colId xmlns:a16="http://schemas.microsoft.com/office/drawing/2014/main" val="797508572"/>
                    </a:ext>
                  </a:extLst>
                </a:gridCol>
                <a:gridCol w="635874">
                  <a:extLst>
                    <a:ext uri="{9D8B030D-6E8A-4147-A177-3AD203B41FA5}">
                      <a16:colId xmlns:a16="http://schemas.microsoft.com/office/drawing/2014/main" val="4225546774"/>
                    </a:ext>
                  </a:extLst>
                </a:gridCol>
                <a:gridCol w="572556">
                  <a:extLst>
                    <a:ext uri="{9D8B030D-6E8A-4147-A177-3AD203B41FA5}">
                      <a16:colId xmlns:a16="http://schemas.microsoft.com/office/drawing/2014/main" val="1685040350"/>
                    </a:ext>
                  </a:extLst>
                </a:gridCol>
                <a:gridCol w="573229">
                  <a:extLst>
                    <a:ext uri="{9D8B030D-6E8A-4147-A177-3AD203B41FA5}">
                      <a16:colId xmlns:a16="http://schemas.microsoft.com/office/drawing/2014/main" val="1510733776"/>
                    </a:ext>
                  </a:extLst>
                </a:gridCol>
                <a:gridCol w="573229">
                  <a:extLst>
                    <a:ext uri="{9D8B030D-6E8A-4147-A177-3AD203B41FA5}">
                      <a16:colId xmlns:a16="http://schemas.microsoft.com/office/drawing/2014/main" val="2186309973"/>
                    </a:ext>
                  </a:extLst>
                </a:gridCol>
                <a:gridCol w="572556">
                  <a:extLst>
                    <a:ext uri="{9D8B030D-6E8A-4147-A177-3AD203B41FA5}">
                      <a16:colId xmlns:a16="http://schemas.microsoft.com/office/drawing/2014/main" val="1217822956"/>
                    </a:ext>
                  </a:extLst>
                </a:gridCol>
              </a:tblGrid>
              <a:tr h="307785">
                <a:tc rowSpan="2">
                  <a:txBody>
                    <a:bodyPr/>
                    <a:lstStyle/>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п/п</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Мероприятие</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Целевые показатели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Ед.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изм.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2024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gridSpan="6">
                  <a:txBody>
                    <a:bodyPr/>
                    <a:lstStyle/>
                    <a:p>
                      <a:pPr algn="ct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Целевые индикаторы на 2025-2030 гг</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72086012"/>
                  </a:ext>
                </a:extLst>
              </a:tr>
              <a:tr h="40374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2025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год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2026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год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2027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год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2028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год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2029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год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2030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год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34004"/>
                  </a:ext>
                </a:extLst>
              </a:tr>
              <a:tr h="518919">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5.6.1.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Повышение квалификации педагогических работников и управленческих кадров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Доля педагогических работников общеобразовательных организаций, прошедших повышение квалификации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104277"/>
                  </a:ext>
                </a:extLst>
              </a:tr>
              <a:tr h="278866">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5.6.2.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Система оплаты труда педагогических работников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Достижение средней заработной платы работников образовательных организаций дополнительного образования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95,4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171334"/>
                  </a:ext>
                </a:extLst>
              </a:tr>
              <a:tr h="278866">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5.6.3.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Оснащение организаций, реализующих дополнительные общеобразовательные программы, средствами обучения и воспитания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Доля организаций, оснащенных средствами обучения и воспитания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254383"/>
                  </a:ext>
                </a:extLst>
              </a:tr>
              <a:tr h="523122">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5.6.4.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Капитальный ремонт объектов дополнительного образования:</a:t>
                      </a:r>
                    </a:p>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пообъектовка за счет средств МО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Количество капитально отремонтированных объектов дополнительного образования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шт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290424"/>
                  </a:ext>
                </a:extLst>
              </a:tr>
              <a:tr h="632081">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5.6.5.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Капитальный ремонт объектов дополнительного образования:</a:t>
                      </a:r>
                    </a:p>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пообъектовка с участием федерального бюджета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Количество капитально отремонтированных объектов дополнительного образования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шт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621817"/>
                  </a:ext>
                </a:extLst>
              </a:tr>
              <a:tr h="338549">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5.6.6.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Строительство объектов дополнительного образования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Количество построенных объектов дополнительного образования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шт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517909"/>
                  </a:ext>
                </a:extLst>
              </a:tr>
              <a:tr h="510703">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5.6.7.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Развитие системы выявления, поддержки и развития способностей и талантов у детей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Доля детей в возрасте от 5 до 18 лет, охваченных дополнительным образованием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72,9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81,5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81,5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964945"/>
                  </a:ext>
                </a:extLst>
              </a:tr>
              <a:tr h="765331">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5.6.8.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Развитие системы творческих конкурсов, фестивалей, научно-практических конференций, в которых принимают участие обучающиеся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Удельный вес численности обучающихся, участвующих в научно-практической деятельности, в конкурсах, фестивалях, выставок творчества, спортивных мероприятиях различного уровня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162159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GroupShape 159"/>
        <p:cNvGrpSpPr/>
        <p:nvPr/>
      </p:nvGrpSpPr>
      <p:grpSpPr>
        <a:xfrm>
          <a:off x="0" y="0"/>
          <a:ext cx="0" cy="0"/>
          <a:chOff x="0" y="0"/>
          <a:chExt cx="0" cy="0"/>
        </a:xfrm>
      </p:grpSpPr>
      <p:pic>
        <p:nvPicPr>
          <p:cNvPr id="161" name="Picture 161"/>
          <p:cNvPicPr/>
          <p:nvPr/>
        </p:nvPicPr>
        <p:blipFill>
          <a:blip r:embed="rId2"/>
          <a:stretch/>
        </p:blipFill>
        <p:spPr>
          <a:xfrm>
            <a:off x="0" y="0"/>
            <a:ext cx="12192000" cy="6845704"/>
          </a:xfrm>
          <a:prstGeom prst="rect">
            <a:avLst/>
          </a:prstGeom>
        </p:spPr>
      </p:pic>
      <p:sp>
        <p:nvSpPr>
          <p:cNvPr id="166" name="Shape 166"/>
          <p:cNvSpPr/>
          <p:nvPr/>
        </p:nvSpPr>
        <p:spPr>
          <a:xfrm>
            <a:off x="63500" y="-136525"/>
            <a:ext cx="304800" cy="304800"/>
          </a:xfrm>
          <a:prstGeom prst="rect">
            <a:avLst/>
          </a:prstGeom>
          <a:noFill/>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167" name="Shape 167"/>
          <p:cNvSpPr txBox="1"/>
          <p:nvPr/>
        </p:nvSpPr>
        <p:spPr>
          <a:xfrm>
            <a:off x="1287474" y="195952"/>
            <a:ext cx="10495748" cy="1569660"/>
          </a:xfrm>
          <a:prstGeom prst="rect">
            <a:avLst/>
          </a:prstGeom>
          <a:noFill/>
        </p:spPr>
        <p:txBody>
          <a:bodyPr wrap="square" lIns="91440" tIns="45720" rIns="91440" bIns="45720">
            <a:spAutoFit/>
          </a:bodyPr>
          <a:lstStyle/>
          <a:p>
            <a:pPr marL="0" indent="0" algn="ctr"/>
            <a:r>
              <a:rPr sz="2400" b="1" dirty="0" err="1">
                <a:solidFill>
                  <a:srgbClr val="002060"/>
                </a:solidFill>
                <a:latin typeface="Segoe UI"/>
                <a:ea typeface="Segoe UI"/>
                <a:cs typeface="Segoe UI"/>
              </a:rPr>
              <a:t>Встречные</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обязательства</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Участие</a:t>
            </a:r>
            <a:r>
              <a:rPr sz="2400" b="1" dirty="0">
                <a:solidFill>
                  <a:srgbClr val="002060"/>
                </a:solidFill>
                <a:latin typeface="Segoe UI"/>
                <a:ea typeface="Segoe UI"/>
                <a:cs typeface="Segoe UI"/>
              </a:rPr>
              <a:t> в </a:t>
            </a:r>
            <a:r>
              <a:rPr sz="2400" b="1" dirty="0" err="1">
                <a:solidFill>
                  <a:srgbClr val="002060"/>
                </a:solidFill>
                <a:latin typeface="Segoe UI"/>
                <a:ea typeface="Segoe UI"/>
                <a:cs typeface="Segoe UI"/>
              </a:rPr>
              <a:t>программах</a:t>
            </a:r>
            <a:r>
              <a:rPr sz="2400" b="1" dirty="0">
                <a:solidFill>
                  <a:srgbClr val="002060"/>
                </a:solidFill>
                <a:latin typeface="Segoe UI"/>
                <a:ea typeface="Segoe UI"/>
                <a:cs typeface="Segoe UI"/>
              </a:rPr>
              <a:t> с 2025 </a:t>
            </a:r>
            <a:r>
              <a:rPr sz="2400" b="1" dirty="0" err="1">
                <a:solidFill>
                  <a:srgbClr val="002060"/>
                </a:solidFill>
                <a:latin typeface="Segoe UI"/>
                <a:ea typeface="Segoe UI"/>
                <a:cs typeface="Segoe UI"/>
              </a:rPr>
              <a:t>по</a:t>
            </a:r>
            <a:r>
              <a:rPr sz="2400" b="1" dirty="0">
                <a:solidFill>
                  <a:srgbClr val="002060"/>
                </a:solidFill>
                <a:latin typeface="Segoe UI"/>
                <a:ea typeface="Segoe UI"/>
                <a:cs typeface="Segoe UI"/>
              </a:rPr>
              <a:t> 2030 </a:t>
            </a:r>
            <a:r>
              <a:rPr sz="2400" b="1" dirty="0" err="1">
                <a:solidFill>
                  <a:srgbClr val="002060"/>
                </a:solidFill>
                <a:latin typeface="Segoe UI"/>
                <a:ea typeface="Segoe UI"/>
                <a:cs typeface="Segoe UI"/>
              </a:rPr>
              <a:t>годы</a:t>
            </a:r>
            <a:r>
              <a:rPr sz="2400" b="1" dirty="0">
                <a:solidFill>
                  <a:srgbClr val="002060"/>
                </a:solidFill>
                <a:latin typeface="Segoe UI"/>
                <a:ea typeface="Segoe UI"/>
                <a:cs typeface="Segoe UI"/>
              </a:rPr>
              <a:t> в </a:t>
            </a:r>
            <a:r>
              <a:rPr sz="2400" b="1" dirty="0" err="1">
                <a:solidFill>
                  <a:srgbClr val="002060"/>
                </a:solidFill>
                <a:latin typeface="Segoe UI"/>
                <a:ea typeface="Segoe UI"/>
                <a:cs typeface="Segoe UI"/>
              </a:rPr>
              <a:t>разбивке</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на</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федеральный</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уровень</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финансирования</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региональный</a:t>
            </a:r>
            <a:r>
              <a:rPr sz="2400" b="1" dirty="0">
                <a:solidFill>
                  <a:srgbClr val="002060"/>
                </a:solidFill>
                <a:latin typeface="Segoe UI"/>
                <a:ea typeface="Segoe UI"/>
                <a:cs typeface="Segoe UI"/>
              </a:rPr>
              <a:t> и </a:t>
            </a:r>
            <a:r>
              <a:rPr sz="2400" b="1" dirty="0" err="1">
                <a:solidFill>
                  <a:srgbClr val="002060"/>
                </a:solidFill>
                <a:latin typeface="Segoe UI"/>
                <a:ea typeface="Segoe UI"/>
                <a:cs typeface="Segoe UI"/>
              </a:rPr>
              <a:t>муниципальный</a:t>
            </a:r>
            <a:r>
              <a:rPr sz="2400" b="1" dirty="0">
                <a:solidFill>
                  <a:srgbClr val="002060"/>
                </a:solidFill>
                <a:latin typeface="Segoe UI"/>
                <a:ea typeface="Segoe UI"/>
                <a:cs typeface="Segoe UI"/>
              </a:rPr>
              <a:t> </a:t>
            </a:r>
            <a:r>
              <a:rPr lang="ru-RU" sz="2400" b="1" dirty="0">
                <a:solidFill>
                  <a:srgbClr val="002060"/>
                </a:solidFill>
                <a:latin typeface="Segoe UI"/>
                <a:ea typeface="Segoe UI"/>
                <a:cs typeface="Segoe UI"/>
              </a:rPr>
              <a:t>,</a:t>
            </a:r>
            <a:r>
              <a:rPr sz="2400" b="1" dirty="0">
                <a:solidFill>
                  <a:srgbClr val="002060"/>
                </a:solidFill>
                <a:latin typeface="Segoe UI"/>
                <a:ea typeface="Segoe UI"/>
                <a:cs typeface="Segoe UI"/>
              </a:rPr>
              <a:t>с </a:t>
            </a:r>
            <a:r>
              <a:rPr sz="2400" b="1" dirty="0" err="1">
                <a:solidFill>
                  <a:srgbClr val="002060"/>
                </a:solidFill>
                <a:latin typeface="Segoe UI"/>
                <a:ea typeface="Segoe UI"/>
                <a:cs typeface="Segoe UI"/>
              </a:rPr>
              <a:t>количественными</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измеримыми</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показателями</a:t>
            </a:r>
            <a:r>
              <a:rPr sz="2400" b="1" dirty="0">
                <a:solidFill>
                  <a:srgbClr val="002060"/>
                </a:solidFill>
                <a:latin typeface="Segoe UI"/>
                <a:ea typeface="Segoe UI"/>
                <a:cs typeface="Segoe UI"/>
              </a:rPr>
              <a:t>.</a:t>
            </a:r>
          </a:p>
        </p:txBody>
      </p:sp>
      <p:pic>
        <p:nvPicPr>
          <p:cNvPr id="2" name="Рисунок 1">
            <a:extLst>
              <a:ext uri="{FF2B5EF4-FFF2-40B4-BE49-F238E27FC236}">
                <a16:creationId xmlns:a16="http://schemas.microsoft.com/office/drawing/2014/main" id="{1A9F6B13-BEB5-4A70-A48B-BA9BF10CFF93}"/>
              </a:ext>
            </a:extLst>
          </p:cNvPr>
          <p:cNvPicPr>
            <a:picLocks noChangeAspect="1"/>
          </p:cNvPicPr>
          <p:nvPr/>
        </p:nvPicPr>
        <p:blipFill>
          <a:blip r:embed="rId3"/>
          <a:stretch>
            <a:fillRect/>
          </a:stretch>
        </p:blipFill>
        <p:spPr>
          <a:xfrm>
            <a:off x="268800" y="168275"/>
            <a:ext cx="749873" cy="926672"/>
          </a:xfrm>
          <a:prstGeom prst="rect">
            <a:avLst/>
          </a:prstGeom>
        </p:spPr>
      </p:pic>
      <p:sp>
        <p:nvSpPr>
          <p:cNvPr id="3" name="Прямоугольник 2">
            <a:extLst>
              <a:ext uri="{FF2B5EF4-FFF2-40B4-BE49-F238E27FC236}">
                <a16:creationId xmlns:a16="http://schemas.microsoft.com/office/drawing/2014/main" id="{FAA494E9-C2BE-469B-9F93-A7273734D231}"/>
              </a:ext>
            </a:extLst>
          </p:cNvPr>
          <p:cNvSpPr/>
          <p:nvPr/>
        </p:nvSpPr>
        <p:spPr>
          <a:xfrm>
            <a:off x="933061" y="2161748"/>
            <a:ext cx="10811070" cy="2585323"/>
          </a:xfrm>
          <a:prstGeom prst="rect">
            <a:avLst/>
          </a:prstGeom>
        </p:spPr>
        <p:txBody>
          <a:bodyPr wrap="square">
            <a:spAutoFit/>
          </a:bodyPr>
          <a:lstStyle/>
          <a:p>
            <a:r>
              <a:rPr lang="ru-RU" dirty="0"/>
              <a:t>Федеральный бюджет с 2025 по 2030 годы.</a:t>
            </a:r>
          </a:p>
          <a:p>
            <a:endParaRPr lang="ru-RU" dirty="0"/>
          </a:p>
          <a:p>
            <a:r>
              <a:rPr lang="ru-RU" dirty="0"/>
              <a:t>1.Обеспечение деятельности советников директора по воспитанию и взаимодействию с детскими общественными объединениями в общеобразовательных учреждениях – 27 677,4 тыс. рублей;</a:t>
            </a:r>
          </a:p>
          <a:p>
            <a:r>
              <a:rPr lang="ru-RU" dirty="0"/>
              <a:t>2.Выплата ежемесячного денежного вознаграждения за классное руководство педагогическим работникам – 232 485,0 тыс. рублей;</a:t>
            </a:r>
          </a:p>
          <a:p>
            <a:r>
              <a:rPr lang="ru-RU" dirty="0"/>
              <a:t>3.Организация бесплатного питания обучающихся по образовательным программам начального образования – 107 866,2 тыс. рублей. </a:t>
            </a:r>
          </a:p>
          <a:p>
            <a:r>
              <a:rPr lang="ru-RU" dirty="0"/>
              <a:t>Итого 368 028,6 тысяч рублей.</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963B072-A321-43C2-A739-2FD269D2F891}"/>
              </a:ext>
            </a:extLst>
          </p:cNvPr>
          <p:cNvPicPr>
            <a:picLocks noChangeAspect="1"/>
          </p:cNvPicPr>
          <p:nvPr/>
        </p:nvPicPr>
        <p:blipFill>
          <a:blip r:embed="rId2"/>
          <a:stretch>
            <a:fillRect/>
          </a:stretch>
        </p:blipFill>
        <p:spPr>
          <a:xfrm>
            <a:off x="0" y="6096"/>
            <a:ext cx="12192000" cy="6845807"/>
          </a:xfrm>
          <a:prstGeom prst="rect">
            <a:avLst/>
          </a:prstGeom>
        </p:spPr>
      </p:pic>
      <p:sp>
        <p:nvSpPr>
          <p:cNvPr id="6" name="Прямоугольник 5">
            <a:extLst>
              <a:ext uri="{FF2B5EF4-FFF2-40B4-BE49-F238E27FC236}">
                <a16:creationId xmlns:a16="http://schemas.microsoft.com/office/drawing/2014/main" id="{198A4BD6-C5ED-4EFF-8F03-611B48DF425B}"/>
              </a:ext>
            </a:extLst>
          </p:cNvPr>
          <p:cNvSpPr/>
          <p:nvPr/>
        </p:nvSpPr>
        <p:spPr>
          <a:xfrm>
            <a:off x="663167" y="230547"/>
            <a:ext cx="1888337" cy="369332"/>
          </a:xfrm>
          <a:prstGeom prst="rect">
            <a:avLst/>
          </a:prstGeom>
        </p:spPr>
        <p:txBody>
          <a:bodyPr wrap="none">
            <a:spAutoFit/>
          </a:bodyPr>
          <a:lstStyle/>
          <a:p>
            <a:r>
              <a:rPr lang="ru-RU" dirty="0"/>
              <a:t>Краевой бюджет.</a:t>
            </a:r>
          </a:p>
        </p:txBody>
      </p:sp>
      <p:graphicFrame>
        <p:nvGraphicFramePr>
          <p:cNvPr id="7" name="Таблица 6">
            <a:extLst>
              <a:ext uri="{FF2B5EF4-FFF2-40B4-BE49-F238E27FC236}">
                <a16:creationId xmlns:a16="http://schemas.microsoft.com/office/drawing/2014/main" id="{D1C135AA-4259-4AEA-831D-A4C334FF4061}"/>
              </a:ext>
            </a:extLst>
          </p:cNvPr>
          <p:cNvGraphicFramePr>
            <a:graphicFrameLocks noGrp="1"/>
          </p:cNvGraphicFramePr>
          <p:nvPr>
            <p:extLst>
              <p:ext uri="{D42A27DB-BD31-4B8C-83A1-F6EECF244321}">
                <p14:modId xmlns:p14="http://schemas.microsoft.com/office/powerpoint/2010/main" val="3185180157"/>
              </p:ext>
            </p:extLst>
          </p:nvPr>
        </p:nvGraphicFramePr>
        <p:xfrm>
          <a:off x="522512" y="761999"/>
          <a:ext cx="11006321" cy="5704840"/>
        </p:xfrm>
        <a:graphic>
          <a:graphicData uri="http://schemas.openxmlformats.org/drawingml/2006/table">
            <a:tbl>
              <a:tblPr firstRow="1" bandRow="1">
                <a:tableStyleId>{5940675A-B579-460E-94D1-54222C63F5DA}</a:tableStyleId>
              </a:tblPr>
              <a:tblGrid>
                <a:gridCol w="438539">
                  <a:extLst>
                    <a:ext uri="{9D8B030D-6E8A-4147-A177-3AD203B41FA5}">
                      <a16:colId xmlns:a16="http://schemas.microsoft.com/office/drawing/2014/main" val="346019701"/>
                    </a:ext>
                  </a:extLst>
                </a:gridCol>
                <a:gridCol w="2425959">
                  <a:extLst>
                    <a:ext uri="{9D8B030D-6E8A-4147-A177-3AD203B41FA5}">
                      <a16:colId xmlns:a16="http://schemas.microsoft.com/office/drawing/2014/main" val="2551673439"/>
                    </a:ext>
                  </a:extLst>
                </a:gridCol>
                <a:gridCol w="4637315">
                  <a:extLst>
                    <a:ext uri="{9D8B030D-6E8A-4147-A177-3AD203B41FA5}">
                      <a16:colId xmlns:a16="http://schemas.microsoft.com/office/drawing/2014/main" val="2115518069"/>
                    </a:ext>
                  </a:extLst>
                </a:gridCol>
                <a:gridCol w="970383">
                  <a:extLst>
                    <a:ext uri="{9D8B030D-6E8A-4147-A177-3AD203B41FA5}">
                      <a16:colId xmlns:a16="http://schemas.microsoft.com/office/drawing/2014/main" val="4029935234"/>
                    </a:ext>
                  </a:extLst>
                </a:gridCol>
                <a:gridCol w="1082351">
                  <a:extLst>
                    <a:ext uri="{9D8B030D-6E8A-4147-A177-3AD203B41FA5}">
                      <a16:colId xmlns:a16="http://schemas.microsoft.com/office/drawing/2014/main" val="2433570700"/>
                    </a:ext>
                  </a:extLst>
                </a:gridCol>
                <a:gridCol w="1451774">
                  <a:extLst>
                    <a:ext uri="{9D8B030D-6E8A-4147-A177-3AD203B41FA5}">
                      <a16:colId xmlns:a16="http://schemas.microsoft.com/office/drawing/2014/main" val="1818413901"/>
                    </a:ext>
                  </a:extLst>
                </a:gridCol>
              </a:tblGrid>
              <a:tr h="370840">
                <a:tc>
                  <a:txBody>
                    <a:bodyPr/>
                    <a:lstStyle/>
                    <a:p>
                      <a:r>
                        <a:rPr lang="ru-RU" sz="1400" dirty="0">
                          <a:latin typeface="Arial Narrow" panose="020B0606020202030204" pitchFamily="34" charset="0"/>
                        </a:rPr>
                        <a:t>№ п/п</a:t>
                      </a:r>
                    </a:p>
                  </a:txBody>
                  <a:tcPr/>
                </a:tc>
                <a:tc>
                  <a:txBody>
                    <a:bodyPr/>
                    <a:lstStyle/>
                    <a:p>
                      <a:pPr algn="ctr"/>
                      <a:r>
                        <a:rPr lang="ru-RU" sz="1400" dirty="0">
                          <a:latin typeface="Arial Narrow" panose="020B0606020202030204" pitchFamily="34" charset="0"/>
                        </a:rPr>
                        <a:t>Наименование мероприятия</a:t>
                      </a:r>
                    </a:p>
                  </a:txBody>
                  <a:tcPr/>
                </a:tc>
                <a:tc>
                  <a:txBody>
                    <a:bodyPr/>
                    <a:lstStyle/>
                    <a:p>
                      <a:pPr algn="ctr"/>
                      <a:r>
                        <a:rPr lang="ru-RU" sz="1400" dirty="0">
                          <a:latin typeface="Arial Narrow" panose="020B0606020202030204" pitchFamily="34" charset="0"/>
                        </a:rPr>
                        <a:t>Наименование программы</a:t>
                      </a:r>
                    </a:p>
                  </a:txBody>
                  <a:tcPr/>
                </a:tc>
                <a:tc>
                  <a:txBody>
                    <a:bodyPr/>
                    <a:lstStyle/>
                    <a:p>
                      <a:pPr algn="ctr"/>
                      <a:r>
                        <a:rPr lang="ru-RU" sz="1400" dirty="0">
                          <a:latin typeface="Arial Narrow" panose="020B0606020202030204" pitchFamily="34" charset="0"/>
                        </a:rPr>
                        <a:t>Сумма</a:t>
                      </a:r>
                    </a:p>
                    <a:p>
                      <a:pPr algn="ctr"/>
                      <a:r>
                        <a:rPr lang="ru-RU" sz="1400" dirty="0">
                          <a:latin typeface="Arial Narrow" panose="020B0606020202030204" pitchFamily="34" charset="0"/>
                        </a:rPr>
                        <a:t>(тыс.</a:t>
                      </a:r>
                    </a:p>
                    <a:p>
                      <a:pPr algn="ctr"/>
                      <a:r>
                        <a:rPr lang="ru-RU" sz="1400" dirty="0">
                          <a:latin typeface="Arial Narrow" panose="020B0606020202030204" pitchFamily="34" charset="0"/>
                        </a:rPr>
                        <a:t>рублей)</a:t>
                      </a:r>
                    </a:p>
                  </a:txBody>
                  <a:tcPr/>
                </a:tc>
                <a:tc>
                  <a:txBody>
                    <a:bodyPr/>
                    <a:lstStyle/>
                    <a:p>
                      <a:pPr algn="ctr"/>
                      <a:r>
                        <a:rPr lang="ru-RU" sz="1400" dirty="0">
                          <a:latin typeface="Arial Narrow" panose="020B0606020202030204" pitchFamily="34" charset="0"/>
                        </a:rPr>
                        <a:t>Год исполнения</a:t>
                      </a:r>
                    </a:p>
                  </a:txBody>
                  <a:tcPr/>
                </a:tc>
                <a:tc>
                  <a:txBody>
                    <a:bodyPr/>
                    <a:lstStyle/>
                    <a:p>
                      <a:r>
                        <a:rPr lang="ru-RU" sz="1400" dirty="0">
                          <a:latin typeface="Arial Narrow" panose="020B0606020202030204" pitchFamily="34" charset="0"/>
                        </a:rPr>
                        <a:t>примечание</a:t>
                      </a:r>
                    </a:p>
                  </a:txBody>
                  <a:tcPr/>
                </a:tc>
                <a:extLst>
                  <a:ext uri="{0D108BD9-81ED-4DB2-BD59-A6C34878D82A}">
                    <a16:rowId xmlns:a16="http://schemas.microsoft.com/office/drawing/2014/main" val="1383021842"/>
                  </a:ext>
                </a:extLst>
              </a:tr>
              <a:tr h="370840">
                <a:tc>
                  <a:txBody>
                    <a:bodyPr/>
                    <a:lstStyle/>
                    <a:p>
                      <a:r>
                        <a:rPr lang="ru-RU" sz="1400" dirty="0">
                          <a:latin typeface="Arial Narrow" panose="020B0606020202030204" pitchFamily="34" charset="0"/>
                        </a:rPr>
                        <a:t>1</a:t>
                      </a:r>
                    </a:p>
                  </a:txBody>
                  <a:tcPr/>
                </a:tc>
                <a:tc>
                  <a:txBody>
                    <a:bodyPr/>
                    <a:lstStyle/>
                    <a:p>
                      <a:r>
                        <a:rPr lang="ru-RU" sz="1400" dirty="0">
                          <a:latin typeface="Arial Narrow" panose="020B0606020202030204" pitchFamily="34" charset="0"/>
                        </a:rPr>
                        <a:t>Строительство детского сада на 45 мест  х. Садки</a:t>
                      </a:r>
                    </a:p>
                  </a:txBody>
                  <a:tcPr/>
                </a:tc>
                <a:tc>
                  <a:txBody>
                    <a:bodyPr/>
                    <a:lstStyle/>
                    <a:p>
                      <a:r>
                        <a:rPr lang="ru-RU" sz="1400" dirty="0">
                          <a:latin typeface="Arial Narrow" panose="020B0606020202030204" pitchFamily="34" charset="0"/>
                        </a:rPr>
                        <a:t>п. «Создание объектов общественной инфраструктуры муниципальной собственности» Государственной программы КК «Развитие общественной инфраструктуры» </a:t>
                      </a:r>
                    </a:p>
                  </a:txBody>
                  <a:tcPr/>
                </a:tc>
                <a:tc>
                  <a:txBody>
                    <a:bodyPr/>
                    <a:lstStyle/>
                    <a:p>
                      <a:pPr algn="ctr"/>
                      <a:r>
                        <a:rPr lang="ru-RU" sz="1400" dirty="0">
                          <a:latin typeface="Arial Narrow" panose="020B0606020202030204" pitchFamily="34" charset="0"/>
                        </a:rPr>
                        <a:t>46 000,0 </a:t>
                      </a:r>
                    </a:p>
                  </a:txBody>
                  <a:tcPr/>
                </a:tc>
                <a:tc>
                  <a:txBody>
                    <a:bodyPr/>
                    <a:lstStyle/>
                    <a:p>
                      <a:r>
                        <a:rPr lang="ru-RU" sz="1400" dirty="0">
                          <a:latin typeface="Arial Narrow" panose="020B0606020202030204" pitchFamily="34" charset="0"/>
                        </a:rPr>
                        <a:t>2025 – 2026 </a:t>
                      </a:r>
                    </a:p>
                  </a:txBody>
                  <a:tcPr/>
                </a:tc>
                <a:tc>
                  <a:txBody>
                    <a:bodyPr/>
                    <a:lstStyle/>
                    <a:p>
                      <a:r>
                        <a:rPr lang="ru-RU" sz="1400" dirty="0">
                          <a:latin typeface="Arial Narrow" panose="020B0606020202030204" pitchFamily="34" charset="0"/>
                        </a:rPr>
                        <a:t>действующий детский сад находится в зоне подтопления</a:t>
                      </a:r>
                    </a:p>
                  </a:txBody>
                  <a:tcPr/>
                </a:tc>
                <a:extLst>
                  <a:ext uri="{0D108BD9-81ED-4DB2-BD59-A6C34878D82A}">
                    <a16:rowId xmlns:a16="http://schemas.microsoft.com/office/drawing/2014/main" val="4059611291"/>
                  </a:ext>
                </a:extLst>
              </a:tr>
              <a:tr h="370840">
                <a:tc>
                  <a:txBody>
                    <a:bodyPr/>
                    <a:lstStyle/>
                    <a:p>
                      <a:r>
                        <a:rPr lang="ru-RU" sz="1400" dirty="0">
                          <a:latin typeface="Arial Narrow" panose="020B0606020202030204" pitchFamily="34" charset="0"/>
                        </a:rPr>
                        <a:t>2</a:t>
                      </a:r>
                    </a:p>
                  </a:txBody>
                  <a:tcPr/>
                </a:tc>
                <a:tc>
                  <a:txBody>
                    <a:bodyPr/>
                    <a:lstStyle/>
                    <a:p>
                      <a:r>
                        <a:rPr lang="ru-RU" sz="1400" dirty="0">
                          <a:latin typeface="Arial Narrow" panose="020B0606020202030204" pitchFamily="34" charset="0"/>
                        </a:rPr>
                        <a:t>Строительство объекта «Спортивный зал» в МБОУ ООШ №34 в пос. Приморский </a:t>
                      </a:r>
                    </a:p>
                  </a:txBody>
                  <a:tcPr/>
                </a:tc>
                <a:tc>
                  <a:txBody>
                    <a:bodyPr/>
                    <a:lstStyle/>
                    <a:p>
                      <a:r>
                        <a:rPr lang="ru-RU" sz="1400" dirty="0">
                          <a:latin typeface="Arial Narrow" panose="020B0606020202030204" pitchFamily="34" charset="0"/>
                        </a:rPr>
                        <a:t>п. «Создание объектов общественной инфраструктуры муниципальной собственности» Государственной программы КК «Развитие общественной инфраструктуры» </a:t>
                      </a:r>
                    </a:p>
                  </a:txBody>
                  <a:tcPr/>
                </a:tc>
                <a:tc>
                  <a:txBody>
                    <a:bodyPr/>
                    <a:lstStyle/>
                    <a:p>
                      <a:pPr algn="ctr"/>
                      <a:r>
                        <a:rPr lang="ru-RU" sz="1400" dirty="0">
                          <a:latin typeface="Arial Narrow" panose="020B0606020202030204" pitchFamily="34" charset="0"/>
                        </a:rPr>
                        <a:t>77 600,0 </a:t>
                      </a:r>
                    </a:p>
                  </a:txBody>
                  <a:tcPr/>
                </a:tc>
                <a:tc>
                  <a:txBody>
                    <a:bodyPr/>
                    <a:lstStyle/>
                    <a:p>
                      <a:pPr algn="ctr"/>
                      <a:r>
                        <a:rPr lang="ru-RU" sz="1400" dirty="0">
                          <a:latin typeface="Arial Narrow" panose="020B0606020202030204" pitchFamily="34" charset="0"/>
                        </a:rPr>
                        <a:t>2025 </a:t>
                      </a:r>
                    </a:p>
                  </a:txBody>
                  <a:tcPr/>
                </a:tc>
                <a:tc>
                  <a:txBody>
                    <a:bodyPr/>
                    <a:lstStyle/>
                    <a:p>
                      <a:r>
                        <a:rPr lang="ru-RU" sz="1400" dirty="0">
                          <a:latin typeface="Arial Narrow" panose="020B0606020202030204" pitchFamily="34" charset="0"/>
                        </a:rPr>
                        <a:t>отсутствие собственного спортивного зала</a:t>
                      </a:r>
                    </a:p>
                  </a:txBody>
                  <a:tcPr/>
                </a:tc>
                <a:extLst>
                  <a:ext uri="{0D108BD9-81ED-4DB2-BD59-A6C34878D82A}">
                    <a16:rowId xmlns:a16="http://schemas.microsoft.com/office/drawing/2014/main" val="647599011"/>
                  </a:ext>
                </a:extLst>
              </a:tr>
              <a:tr h="370840">
                <a:tc>
                  <a:txBody>
                    <a:bodyPr/>
                    <a:lstStyle/>
                    <a:p>
                      <a:r>
                        <a:rPr lang="ru-RU" sz="1400" dirty="0">
                          <a:latin typeface="Arial Narrow" panose="020B0606020202030204" pitchFamily="34" charset="0"/>
                        </a:rPr>
                        <a:t>3</a:t>
                      </a:r>
                    </a:p>
                  </a:txBody>
                  <a:tcPr/>
                </a:tc>
                <a:tc>
                  <a:txBody>
                    <a:bodyPr/>
                    <a:lstStyle/>
                    <a:p>
                      <a:r>
                        <a:rPr lang="ru-RU" sz="1400" dirty="0">
                          <a:latin typeface="Arial Narrow" panose="020B0606020202030204" pitchFamily="34" charset="0"/>
                        </a:rPr>
                        <a:t>Капитальный ремонт школы (благоустройство территории МБОУ СОШ №3). </a:t>
                      </a:r>
                    </a:p>
                  </a:txBody>
                  <a:tcPr/>
                </a:tc>
                <a:tc>
                  <a:txBody>
                    <a:bodyPr/>
                    <a:lstStyle/>
                    <a:p>
                      <a:r>
                        <a:rPr lang="ru-RU" sz="1400" dirty="0">
                          <a:latin typeface="Arial Narrow" panose="020B0606020202030204" pitchFamily="34" charset="0"/>
                        </a:rPr>
                        <a:t>Государственная программа КК «Развитие образования» </a:t>
                      </a:r>
                    </a:p>
                  </a:txBody>
                  <a:tcPr/>
                </a:tc>
                <a:tc>
                  <a:txBody>
                    <a:bodyPr/>
                    <a:lstStyle/>
                    <a:p>
                      <a:pPr algn="ctr"/>
                      <a:r>
                        <a:rPr lang="ru-RU" sz="1400" dirty="0">
                          <a:latin typeface="Arial Narrow" panose="020B0606020202030204" pitchFamily="34" charset="0"/>
                        </a:rPr>
                        <a:t>4 728,3 </a:t>
                      </a:r>
                    </a:p>
                  </a:txBody>
                  <a:tcPr/>
                </a:tc>
                <a:tc>
                  <a:txBody>
                    <a:bodyPr/>
                    <a:lstStyle/>
                    <a:p>
                      <a:pPr algn="ctr"/>
                      <a:r>
                        <a:rPr lang="ru-RU" sz="1400" dirty="0">
                          <a:latin typeface="Arial Narrow" panose="020B0606020202030204" pitchFamily="34" charset="0"/>
                        </a:rPr>
                        <a:t>2025</a:t>
                      </a:r>
                    </a:p>
                  </a:txBody>
                  <a:tcPr/>
                </a:tc>
                <a:tc>
                  <a:txBody>
                    <a:bodyPr/>
                    <a:lstStyle/>
                    <a:p>
                      <a:endParaRPr lang="ru-RU" sz="1400" dirty="0">
                        <a:latin typeface="Arial Narrow" panose="020B0606020202030204" pitchFamily="34" charset="0"/>
                      </a:endParaRPr>
                    </a:p>
                  </a:txBody>
                  <a:tcPr/>
                </a:tc>
                <a:extLst>
                  <a:ext uri="{0D108BD9-81ED-4DB2-BD59-A6C34878D82A}">
                    <a16:rowId xmlns:a16="http://schemas.microsoft.com/office/drawing/2014/main" val="1486539048"/>
                  </a:ext>
                </a:extLst>
              </a:tr>
              <a:tr h="370840">
                <a:tc>
                  <a:txBody>
                    <a:bodyPr/>
                    <a:lstStyle/>
                    <a:p>
                      <a:r>
                        <a:rPr lang="ru-RU" sz="1400" dirty="0">
                          <a:latin typeface="Arial Narrow" panose="020B0606020202030204" pitchFamily="34" charset="0"/>
                        </a:rPr>
                        <a:t>4</a:t>
                      </a:r>
                    </a:p>
                  </a:txBody>
                  <a:tcPr/>
                </a:tc>
                <a:tc>
                  <a:txBody>
                    <a:bodyPr/>
                    <a:lstStyle/>
                    <a:p>
                      <a:r>
                        <a:rPr lang="ru-RU" sz="1400" dirty="0">
                          <a:latin typeface="Arial Narrow" panose="020B0606020202030204" pitchFamily="34" charset="0"/>
                        </a:rPr>
                        <a:t>Осуществление мероприятий по предупреждение детского дорожно - транспортного травматизма (18 школ).</a:t>
                      </a:r>
                    </a:p>
                  </a:txBody>
                  <a:tcPr/>
                </a:tc>
                <a:tc>
                  <a:txBody>
                    <a:bodyPr/>
                    <a:lstStyle/>
                    <a:p>
                      <a:r>
                        <a:rPr lang="ru-RU" sz="1400" dirty="0">
                          <a:latin typeface="Arial Narrow" panose="020B0606020202030204" pitchFamily="34" charset="0"/>
                        </a:rPr>
                        <a:t>Региональный проект «Безопасность дорожного движения» в рамках Государственной программы КК «Обеспечение безопасности населения»</a:t>
                      </a:r>
                    </a:p>
                  </a:txBody>
                  <a:tcPr/>
                </a:tc>
                <a:tc>
                  <a:txBody>
                    <a:bodyPr/>
                    <a:lstStyle/>
                    <a:p>
                      <a:pPr algn="ctr"/>
                      <a:r>
                        <a:rPr lang="ru-RU" sz="1400" dirty="0">
                          <a:latin typeface="Arial Narrow" panose="020B0606020202030204" pitchFamily="34" charset="0"/>
                        </a:rPr>
                        <a:t>1 003,3 </a:t>
                      </a:r>
                    </a:p>
                  </a:txBody>
                  <a:tcPr/>
                </a:tc>
                <a:tc>
                  <a:txBody>
                    <a:bodyPr/>
                    <a:lstStyle/>
                    <a:p>
                      <a:pPr algn="ctr"/>
                      <a:r>
                        <a:rPr lang="ru-RU" sz="1400" dirty="0">
                          <a:latin typeface="Arial Narrow" panose="020B0606020202030204" pitchFamily="34" charset="0"/>
                        </a:rPr>
                        <a:t>2026</a:t>
                      </a:r>
                    </a:p>
                  </a:txBody>
                  <a:tcPr/>
                </a:tc>
                <a:tc>
                  <a:txBody>
                    <a:bodyPr/>
                    <a:lstStyle/>
                    <a:p>
                      <a:endParaRPr lang="ru-RU" sz="1400" dirty="0">
                        <a:latin typeface="Arial Narrow" panose="020B0606020202030204" pitchFamily="34" charset="0"/>
                      </a:endParaRPr>
                    </a:p>
                  </a:txBody>
                  <a:tcPr/>
                </a:tc>
                <a:extLst>
                  <a:ext uri="{0D108BD9-81ED-4DB2-BD59-A6C34878D82A}">
                    <a16:rowId xmlns:a16="http://schemas.microsoft.com/office/drawing/2014/main" val="4228493599"/>
                  </a:ext>
                </a:extLst>
              </a:tr>
              <a:tr h="370840">
                <a:tc>
                  <a:txBody>
                    <a:bodyPr/>
                    <a:lstStyle/>
                    <a:p>
                      <a:r>
                        <a:rPr lang="ru-RU" sz="1400" dirty="0">
                          <a:latin typeface="Arial Narrow" panose="020B0606020202030204" pitchFamily="34" charset="0"/>
                        </a:rPr>
                        <a:t>5</a:t>
                      </a:r>
                    </a:p>
                  </a:txBody>
                  <a:tcPr/>
                </a:tc>
                <a:tc>
                  <a:txBody>
                    <a:bodyPr/>
                    <a:lstStyle/>
                    <a:p>
                      <a:r>
                        <a:rPr lang="ru-RU" sz="1400" dirty="0">
                          <a:latin typeface="Arial Narrow" panose="020B0606020202030204" pitchFamily="34" charset="0"/>
                        </a:rPr>
                        <a:t>Обновление библиотечного фонда </a:t>
                      </a:r>
                    </a:p>
                  </a:txBody>
                  <a:tcPr/>
                </a:tc>
                <a:tc>
                  <a:txBody>
                    <a:bodyPr/>
                    <a:lstStyle/>
                    <a:p>
                      <a:r>
                        <a:rPr lang="ru-RU" sz="1400" dirty="0">
                          <a:latin typeface="Arial Narrow" panose="020B0606020202030204" pitchFamily="34" charset="0"/>
                        </a:rPr>
                        <a:t>Государственная программа КК «Развитие образования» </a:t>
                      </a:r>
                    </a:p>
                    <a:p>
                      <a:endParaRPr lang="ru-RU" sz="1400" dirty="0">
                        <a:latin typeface="Arial Narrow" panose="020B0606020202030204" pitchFamily="34" charset="0"/>
                      </a:endParaRPr>
                    </a:p>
                  </a:txBody>
                  <a:tcPr/>
                </a:tc>
                <a:tc>
                  <a:txBody>
                    <a:bodyPr/>
                    <a:lstStyle/>
                    <a:p>
                      <a:pPr algn="ctr"/>
                      <a:r>
                        <a:rPr lang="ru-RU" sz="1400" dirty="0">
                          <a:latin typeface="Arial Narrow" panose="020B0606020202030204" pitchFamily="34" charset="0"/>
                        </a:rPr>
                        <a:t>16 170,0 </a:t>
                      </a:r>
                    </a:p>
                  </a:txBody>
                  <a:tcPr/>
                </a:tc>
                <a:tc>
                  <a:txBody>
                    <a:bodyPr/>
                    <a:lstStyle/>
                    <a:p>
                      <a:pPr algn="ctr"/>
                      <a:r>
                        <a:rPr lang="ru-RU" sz="1400" dirty="0">
                          <a:latin typeface="Arial Narrow" panose="020B0606020202030204" pitchFamily="34" charset="0"/>
                        </a:rPr>
                        <a:t>2025-2030</a:t>
                      </a:r>
                    </a:p>
                  </a:txBody>
                  <a:tcPr/>
                </a:tc>
                <a:tc>
                  <a:txBody>
                    <a:bodyPr/>
                    <a:lstStyle/>
                    <a:p>
                      <a:endParaRPr lang="ru-RU" sz="1400" dirty="0">
                        <a:latin typeface="Arial Narrow" panose="020B0606020202030204" pitchFamily="34" charset="0"/>
                      </a:endParaRPr>
                    </a:p>
                  </a:txBody>
                  <a:tcPr/>
                </a:tc>
                <a:extLst>
                  <a:ext uri="{0D108BD9-81ED-4DB2-BD59-A6C34878D82A}">
                    <a16:rowId xmlns:a16="http://schemas.microsoft.com/office/drawing/2014/main" val="3389203212"/>
                  </a:ext>
                </a:extLst>
              </a:tr>
              <a:tr h="370840">
                <a:tc>
                  <a:txBody>
                    <a:bodyPr/>
                    <a:lstStyle/>
                    <a:p>
                      <a:r>
                        <a:rPr lang="ru-RU" sz="1400" dirty="0">
                          <a:latin typeface="Arial Narrow" panose="020B0606020202030204" pitchFamily="34" charset="0"/>
                        </a:rPr>
                        <a:t>6</a:t>
                      </a:r>
                    </a:p>
                  </a:txBody>
                  <a:tcPr/>
                </a:tc>
                <a:tc>
                  <a:txBody>
                    <a:bodyPr/>
                    <a:lstStyle/>
                    <a:p>
                      <a:r>
                        <a:rPr lang="ru-RU" sz="1400" dirty="0">
                          <a:latin typeface="Arial Narrow" panose="020B0606020202030204" pitchFamily="34" charset="0"/>
                        </a:rPr>
                        <a:t>Обеспечение бесплатным питанием обучающихся с ОВЗ и детей - инвалидов </a:t>
                      </a:r>
                    </a:p>
                  </a:txBody>
                  <a:tcPr/>
                </a:tc>
                <a:tc>
                  <a:txBody>
                    <a:bodyPr/>
                    <a:lstStyle/>
                    <a:p>
                      <a:r>
                        <a:rPr lang="ru-RU" sz="1400" dirty="0">
                          <a:latin typeface="Arial Narrow" panose="020B0606020202030204" pitchFamily="34" charset="0"/>
                        </a:rPr>
                        <a:t>Государственная программа КК «Развитие образования» </a:t>
                      </a:r>
                    </a:p>
                    <a:p>
                      <a:endParaRPr lang="ru-RU" sz="1400" dirty="0">
                        <a:latin typeface="Arial Narrow" panose="020B0606020202030204" pitchFamily="34" charset="0"/>
                      </a:endParaRPr>
                    </a:p>
                  </a:txBody>
                  <a:tcPr/>
                </a:tc>
                <a:tc>
                  <a:txBody>
                    <a:bodyPr/>
                    <a:lstStyle/>
                    <a:p>
                      <a:pPr algn="ctr"/>
                      <a:r>
                        <a:rPr lang="ru-RU" sz="1400" dirty="0">
                          <a:latin typeface="Arial Narrow" panose="020B0606020202030204" pitchFamily="34" charset="0"/>
                        </a:rPr>
                        <a:t>42 091,2</a:t>
                      </a:r>
                    </a:p>
                  </a:txBody>
                  <a:tcPr/>
                </a:tc>
                <a:tc>
                  <a:txBody>
                    <a:bodyPr/>
                    <a:lstStyle/>
                    <a:p>
                      <a:pPr algn="ctr"/>
                      <a:r>
                        <a:rPr lang="ru-RU" sz="1400" dirty="0">
                          <a:latin typeface="Arial Narrow" panose="020B0606020202030204" pitchFamily="34" charset="0"/>
                        </a:rPr>
                        <a:t>2025-2030</a:t>
                      </a:r>
                    </a:p>
                    <a:p>
                      <a:pPr algn="ctr"/>
                      <a:endParaRPr lang="ru-RU" sz="1400" dirty="0">
                        <a:latin typeface="Arial Narrow" panose="020B0606020202030204" pitchFamily="34" charset="0"/>
                      </a:endParaRPr>
                    </a:p>
                  </a:txBody>
                  <a:tcPr/>
                </a:tc>
                <a:tc>
                  <a:txBody>
                    <a:bodyPr/>
                    <a:lstStyle/>
                    <a:p>
                      <a:endParaRPr lang="ru-RU" sz="1400" dirty="0">
                        <a:latin typeface="Arial Narrow" panose="020B0606020202030204" pitchFamily="34" charset="0"/>
                      </a:endParaRPr>
                    </a:p>
                  </a:txBody>
                  <a:tcPr/>
                </a:tc>
                <a:extLst>
                  <a:ext uri="{0D108BD9-81ED-4DB2-BD59-A6C34878D82A}">
                    <a16:rowId xmlns:a16="http://schemas.microsoft.com/office/drawing/2014/main" val="3143724666"/>
                  </a:ext>
                </a:extLst>
              </a:tr>
              <a:tr h="370840">
                <a:tc>
                  <a:txBody>
                    <a:bodyPr/>
                    <a:lstStyle/>
                    <a:p>
                      <a:endParaRPr lang="ru-RU" sz="1400" dirty="0">
                        <a:latin typeface="Arial Narrow" panose="020B0606020202030204" pitchFamily="34" charset="0"/>
                      </a:endParaRPr>
                    </a:p>
                  </a:txBody>
                  <a:tcPr/>
                </a:tc>
                <a:tc>
                  <a:txBody>
                    <a:bodyPr/>
                    <a:lstStyle/>
                    <a:p>
                      <a:r>
                        <a:rPr lang="ru-RU" sz="1400" dirty="0">
                          <a:latin typeface="Arial Narrow" panose="020B0606020202030204" pitchFamily="34" charset="0"/>
                        </a:rPr>
                        <a:t>итого</a:t>
                      </a:r>
                    </a:p>
                  </a:txBody>
                  <a:tcPr/>
                </a:tc>
                <a:tc>
                  <a:txBody>
                    <a:bodyPr/>
                    <a:lstStyle/>
                    <a:p>
                      <a:endParaRPr lang="ru-RU" sz="1400" dirty="0">
                        <a:latin typeface="Arial Narrow" panose="020B0606020202030204" pitchFamily="34" charset="0"/>
                      </a:endParaRPr>
                    </a:p>
                  </a:txBody>
                  <a:tcPr/>
                </a:tc>
                <a:tc>
                  <a:txBody>
                    <a:bodyPr/>
                    <a:lstStyle/>
                    <a:p>
                      <a:pPr algn="ctr"/>
                      <a:r>
                        <a:rPr lang="ru-RU" sz="1400" dirty="0">
                          <a:latin typeface="Arial Narrow" panose="020B0606020202030204" pitchFamily="34" charset="0"/>
                        </a:rPr>
                        <a:t>141 638,8</a:t>
                      </a:r>
                    </a:p>
                  </a:txBody>
                  <a:tcPr/>
                </a:tc>
                <a:tc>
                  <a:txBody>
                    <a:bodyPr/>
                    <a:lstStyle/>
                    <a:p>
                      <a:pPr algn="ctr"/>
                      <a:endParaRPr lang="ru-RU" sz="1400" dirty="0">
                        <a:latin typeface="Arial Narrow" panose="020B0606020202030204" pitchFamily="34" charset="0"/>
                      </a:endParaRPr>
                    </a:p>
                  </a:txBody>
                  <a:tcPr/>
                </a:tc>
                <a:tc>
                  <a:txBody>
                    <a:bodyPr/>
                    <a:lstStyle/>
                    <a:p>
                      <a:endParaRPr lang="ru-RU" sz="1400" dirty="0">
                        <a:latin typeface="Arial Narrow" panose="020B0606020202030204" pitchFamily="34" charset="0"/>
                      </a:endParaRPr>
                    </a:p>
                  </a:txBody>
                  <a:tcPr/>
                </a:tc>
                <a:extLst>
                  <a:ext uri="{0D108BD9-81ED-4DB2-BD59-A6C34878D82A}">
                    <a16:rowId xmlns:a16="http://schemas.microsoft.com/office/drawing/2014/main" val="3472712246"/>
                  </a:ext>
                </a:extLst>
              </a:tr>
            </a:tbl>
          </a:graphicData>
        </a:graphic>
      </p:graphicFrame>
    </p:spTree>
    <p:extLst>
      <p:ext uri="{BB962C8B-B14F-4D97-AF65-F5344CB8AC3E}">
        <p14:creationId xmlns:p14="http://schemas.microsoft.com/office/powerpoint/2010/main" val="1920871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5C050C9-D024-43BA-9CAA-0093ACC03F93}"/>
              </a:ext>
            </a:extLst>
          </p:cNvPr>
          <p:cNvPicPr>
            <a:picLocks noChangeAspect="1"/>
          </p:cNvPicPr>
          <p:nvPr/>
        </p:nvPicPr>
        <p:blipFill>
          <a:blip r:embed="rId2"/>
          <a:stretch>
            <a:fillRect/>
          </a:stretch>
        </p:blipFill>
        <p:spPr>
          <a:xfrm>
            <a:off x="0" y="6096"/>
            <a:ext cx="12192000" cy="6845807"/>
          </a:xfrm>
          <a:prstGeom prst="rect">
            <a:avLst/>
          </a:prstGeom>
        </p:spPr>
      </p:pic>
      <p:graphicFrame>
        <p:nvGraphicFramePr>
          <p:cNvPr id="5" name="Таблица 4">
            <a:extLst>
              <a:ext uri="{FF2B5EF4-FFF2-40B4-BE49-F238E27FC236}">
                <a16:creationId xmlns:a16="http://schemas.microsoft.com/office/drawing/2014/main" id="{0F3F63DB-3C97-4470-89E2-6751F8190621}"/>
              </a:ext>
            </a:extLst>
          </p:cNvPr>
          <p:cNvGraphicFramePr>
            <a:graphicFrameLocks noGrp="1"/>
          </p:cNvGraphicFramePr>
          <p:nvPr>
            <p:extLst>
              <p:ext uri="{D42A27DB-BD31-4B8C-83A1-F6EECF244321}">
                <p14:modId xmlns:p14="http://schemas.microsoft.com/office/powerpoint/2010/main" val="2751558785"/>
              </p:ext>
            </p:extLst>
          </p:nvPr>
        </p:nvGraphicFramePr>
        <p:xfrm>
          <a:off x="476812" y="879772"/>
          <a:ext cx="11238376" cy="5298899"/>
        </p:xfrm>
        <a:graphic>
          <a:graphicData uri="http://schemas.openxmlformats.org/drawingml/2006/table">
            <a:tbl>
              <a:tblPr firstRow="1" bandRow="1">
                <a:tableStyleId>{5940675A-B579-460E-94D1-54222C63F5DA}</a:tableStyleId>
              </a:tblPr>
              <a:tblGrid>
                <a:gridCol w="515824">
                  <a:extLst>
                    <a:ext uri="{9D8B030D-6E8A-4147-A177-3AD203B41FA5}">
                      <a16:colId xmlns:a16="http://schemas.microsoft.com/office/drawing/2014/main" val="346019701"/>
                    </a:ext>
                  </a:extLst>
                </a:gridCol>
                <a:gridCol w="3517074">
                  <a:extLst>
                    <a:ext uri="{9D8B030D-6E8A-4147-A177-3AD203B41FA5}">
                      <a16:colId xmlns:a16="http://schemas.microsoft.com/office/drawing/2014/main" val="2551673439"/>
                    </a:ext>
                  </a:extLst>
                </a:gridCol>
                <a:gridCol w="4790984">
                  <a:extLst>
                    <a:ext uri="{9D8B030D-6E8A-4147-A177-3AD203B41FA5}">
                      <a16:colId xmlns:a16="http://schemas.microsoft.com/office/drawing/2014/main" val="2115518069"/>
                    </a:ext>
                  </a:extLst>
                </a:gridCol>
                <a:gridCol w="1141397">
                  <a:extLst>
                    <a:ext uri="{9D8B030D-6E8A-4147-A177-3AD203B41FA5}">
                      <a16:colId xmlns:a16="http://schemas.microsoft.com/office/drawing/2014/main" val="4029935234"/>
                    </a:ext>
                  </a:extLst>
                </a:gridCol>
                <a:gridCol w="1273097">
                  <a:extLst>
                    <a:ext uri="{9D8B030D-6E8A-4147-A177-3AD203B41FA5}">
                      <a16:colId xmlns:a16="http://schemas.microsoft.com/office/drawing/2014/main" val="2433570700"/>
                    </a:ext>
                  </a:extLst>
                </a:gridCol>
              </a:tblGrid>
              <a:tr h="489731">
                <a:tc>
                  <a:txBody>
                    <a:bodyPr/>
                    <a:lstStyle/>
                    <a:p>
                      <a:r>
                        <a:rPr lang="ru-RU" sz="1100" dirty="0">
                          <a:latin typeface="Arial Narrow" panose="020B0606020202030204" pitchFamily="34" charset="0"/>
                        </a:rPr>
                        <a:t>№ п/п</a:t>
                      </a:r>
                    </a:p>
                  </a:txBody>
                  <a:tcPr/>
                </a:tc>
                <a:tc>
                  <a:txBody>
                    <a:bodyPr/>
                    <a:lstStyle/>
                    <a:p>
                      <a:pPr algn="ctr"/>
                      <a:r>
                        <a:rPr lang="ru-RU" sz="1100" dirty="0">
                          <a:latin typeface="Arial Narrow" panose="020B0606020202030204" pitchFamily="34" charset="0"/>
                        </a:rPr>
                        <a:t>Наименование мероприятия</a:t>
                      </a:r>
                    </a:p>
                  </a:txBody>
                  <a:tcPr/>
                </a:tc>
                <a:tc>
                  <a:txBody>
                    <a:bodyPr/>
                    <a:lstStyle/>
                    <a:p>
                      <a:pPr algn="ctr"/>
                      <a:r>
                        <a:rPr lang="ru-RU" sz="1100" dirty="0">
                          <a:latin typeface="Arial Narrow" panose="020B0606020202030204" pitchFamily="34" charset="0"/>
                        </a:rPr>
                        <a:t>Наименование программы</a:t>
                      </a:r>
                    </a:p>
                  </a:txBody>
                  <a:tcPr/>
                </a:tc>
                <a:tc>
                  <a:txBody>
                    <a:bodyPr/>
                    <a:lstStyle/>
                    <a:p>
                      <a:pPr algn="ctr"/>
                      <a:r>
                        <a:rPr lang="ru-RU" sz="1100" dirty="0">
                          <a:latin typeface="Arial Narrow" panose="020B0606020202030204" pitchFamily="34" charset="0"/>
                        </a:rPr>
                        <a:t>Сумма</a:t>
                      </a:r>
                    </a:p>
                    <a:p>
                      <a:pPr algn="l"/>
                      <a:r>
                        <a:rPr lang="ru-RU" sz="1100" dirty="0">
                          <a:latin typeface="Arial Narrow" panose="020B0606020202030204" pitchFamily="34" charset="0"/>
                        </a:rPr>
                        <a:t>(тыс. руб.)</a:t>
                      </a:r>
                    </a:p>
                  </a:txBody>
                  <a:tcPr/>
                </a:tc>
                <a:tc>
                  <a:txBody>
                    <a:bodyPr/>
                    <a:lstStyle/>
                    <a:p>
                      <a:pPr algn="ctr"/>
                      <a:r>
                        <a:rPr lang="ru-RU" sz="1100" dirty="0">
                          <a:latin typeface="Arial Narrow" panose="020B0606020202030204" pitchFamily="34" charset="0"/>
                        </a:rPr>
                        <a:t>Год исполнения</a:t>
                      </a:r>
                    </a:p>
                  </a:txBody>
                  <a:tcPr/>
                </a:tc>
                <a:extLst>
                  <a:ext uri="{0D108BD9-81ED-4DB2-BD59-A6C34878D82A}">
                    <a16:rowId xmlns:a16="http://schemas.microsoft.com/office/drawing/2014/main" val="1383021842"/>
                  </a:ext>
                </a:extLst>
              </a:tr>
              <a:tr h="456145">
                <a:tc>
                  <a:txBody>
                    <a:bodyPr/>
                    <a:lstStyle/>
                    <a:p>
                      <a:r>
                        <a:rPr lang="ru-RU" sz="1100" dirty="0">
                          <a:latin typeface="Arial Narrow" panose="020B0606020202030204" pitchFamily="34" charset="0"/>
                        </a:rPr>
                        <a:t>1</a:t>
                      </a:r>
                    </a:p>
                  </a:txBody>
                  <a:tcPr/>
                </a:tc>
                <a:tc>
                  <a:txBody>
                    <a:bodyPr/>
                    <a:lstStyle/>
                    <a:p>
                      <a:r>
                        <a:rPr lang="ru-RU" sz="1100" dirty="0">
                          <a:latin typeface="Arial Narrow" panose="020B0606020202030204" pitchFamily="34" charset="0"/>
                        </a:rPr>
                        <a:t>Софинансирование строительства детского сада на 45 мест  х. Садки</a:t>
                      </a:r>
                    </a:p>
                  </a:txBody>
                  <a:tcPr/>
                </a:tc>
                <a:tc>
                  <a:txBody>
                    <a:bodyPr/>
                    <a:lstStyle/>
                    <a:p>
                      <a:r>
                        <a:rPr lang="ru-RU" sz="1100" dirty="0">
                          <a:latin typeface="Arial Narrow" panose="020B0606020202030204" pitchFamily="34" charset="0"/>
                        </a:rPr>
                        <a:t>Муниципальная программа  «Развитие социальной инфраструктуры на территории муниципального образования </a:t>
                      </a:r>
                      <a:r>
                        <a:rPr lang="ru-RU" sz="1100" dirty="0" err="1">
                          <a:latin typeface="Arial Narrow" panose="020B0606020202030204" pitchFamily="34" charset="0"/>
                        </a:rPr>
                        <a:t>Приморско</a:t>
                      </a:r>
                      <a:r>
                        <a:rPr lang="ru-RU" sz="1100" dirty="0">
                          <a:latin typeface="Arial Narrow" panose="020B0606020202030204" pitchFamily="34" charset="0"/>
                        </a:rPr>
                        <a:t> – </a:t>
                      </a:r>
                      <a:r>
                        <a:rPr lang="ru-RU" sz="1100" dirty="0" err="1">
                          <a:latin typeface="Arial Narrow" panose="020B0606020202030204" pitchFamily="34" charset="0"/>
                        </a:rPr>
                        <a:t>Ахтарский</a:t>
                      </a:r>
                      <a:r>
                        <a:rPr lang="ru-RU" sz="1100" dirty="0">
                          <a:latin typeface="Arial Narrow" panose="020B0606020202030204" pitchFamily="34" charset="0"/>
                        </a:rPr>
                        <a:t> район» </a:t>
                      </a:r>
                    </a:p>
                  </a:txBody>
                  <a:tcPr/>
                </a:tc>
                <a:tc>
                  <a:txBody>
                    <a:bodyPr/>
                    <a:lstStyle/>
                    <a:p>
                      <a:pPr algn="ctr"/>
                      <a:r>
                        <a:rPr lang="ru-RU" sz="1100" dirty="0">
                          <a:latin typeface="Arial Narrow" panose="020B0606020202030204" pitchFamily="34" charset="0"/>
                        </a:rPr>
                        <a:t>4 000,0 </a:t>
                      </a:r>
                    </a:p>
                  </a:txBody>
                  <a:tcPr/>
                </a:tc>
                <a:tc>
                  <a:txBody>
                    <a:bodyPr/>
                    <a:lstStyle/>
                    <a:p>
                      <a:pPr algn="ctr"/>
                      <a:r>
                        <a:rPr lang="ru-RU" sz="1100" dirty="0">
                          <a:latin typeface="Arial Narrow" panose="020B0606020202030204" pitchFamily="34" charset="0"/>
                        </a:rPr>
                        <a:t>2025 – 2026 </a:t>
                      </a:r>
                    </a:p>
                  </a:txBody>
                  <a:tcPr/>
                </a:tc>
                <a:extLst>
                  <a:ext uri="{0D108BD9-81ED-4DB2-BD59-A6C34878D82A}">
                    <a16:rowId xmlns:a16="http://schemas.microsoft.com/office/drawing/2014/main" val="4059611291"/>
                  </a:ext>
                </a:extLst>
              </a:tr>
              <a:tr h="489731">
                <a:tc>
                  <a:txBody>
                    <a:bodyPr/>
                    <a:lstStyle/>
                    <a:p>
                      <a:r>
                        <a:rPr lang="ru-RU" sz="1100" dirty="0">
                          <a:latin typeface="Arial Narrow" panose="020B0606020202030204" pitchFamily="34" charset="0"/>
                        </a:rPr>
                        <a:t>2</a:t>
                      </a:r>
                    </a:p>
                  </a:txBody>
                  <a:tcPr/>
                </a:tc>
                <a:tc>
                  <a:txBody>
                    <a:bodyPr/>
                    <a:lstStyle/>
                    <a:p>
                      <a:r>
                        <a:rPr lang="ru-RU" sz="1100" dirty="0">
                          <a:latin typeface="Arial Narrow" panose="020B0606020202030204" pitchFamily="34" charset="0"/>
                        </a:rPr>
                        <a:t>Софинансирование строительства объекта «Спортивный зал» в МБОУ ООШ №34 в пос. Приморский </a:t>
                      </a:r>
                    </a:p>
                  </a:txBody>
                  <a:tcPr/>
                </a:tc>
                <a:tc>
                  <a:txBody>
                    <a:bodyPr/>
                    <a:lstStyle/>
                    <a:p>
                      <a:r>
                        <a:rPr lang="ru-RU" sz="1100" dirty="0">
                          <a:latin typeface="Arial Narrow" panose="020B0606020202030204" pitchFamily="34" charset="0"/>
                        </a:rPr>
                        <a:t>Муниципальная программа  «Развитие социальной инфраструктуры на территории муниципального образования </a:t>
                      </a:r>
                      <a:r>
                        <a:rPr lang="ru-RU" sz="1100" dirty="0" err="1">
                          <a:latin typeface="Arial Narrow" panose="020B0606020202030204" pitchFamily="34" charset="0"/>
                        </a:rPr>
                        <a:t>Приморско</a:t>
                      </a:r>
                      <a:r>
                        <a:rPr lang="ru-RU" sz="1100" dirty="0">
                          <a:latin typeface="Arial Narrow" panose="020B0606020202030204" pitchFamily="34" charset="0"/>
                        </a:rPr>
                        <a:t> – </a:t>
                      </a:r>
                      <a:r>
                        <a:rPr lang="ru-RU" sz="1100" dirty="0" err="1">
                          <a:latin typeface="Arial Narrow" panose="020B0606020202030204" pitchFamily="34" charset="0"/>
                        </a:rPr>
                        <a:t>Ахтарский</a:t>
                      </a:r>
                      <a:r>
                        <a:rPr lang="ru-RU" sz="1100" dirty="0">
                          <a:latin typeface="Arial Narrow" panose="020B0606020202030204" pitchFamily="34" charset="0"/>
                        </a:rPr>
                        <a:t> район» </a:t>
                      </a:r>
                    </a:p>
                  </a:txBody>
                  <a:tcPr/>
                </a:tc>
                <a:tc>
                  <a:txBody>
                    <a:bodyPr/>
                    <a:lstStyle/>
                    <a:p>
                      <a:pPr algn="ctr"/>
                      <a:r>
                        <a:rPr lang="ru-RU" sz="1100" dirty="0">
                          <a:latin typeface="Arial Narrow" panose="020B0606020202030204" pitchFamily="34" charset="0"/>
                        </a:rPr>
                        <a:t>4 000,0 </a:t>
                      </a:r>
                    </a:p>
                  </a:txBody>
                  <a:tcPr/>
                </a:tc>
                <a:tc>
                  <a:txBody>
                    <a:bodyPr/>
                    <a:lstStyle/>
                    <a:p>
                      <a:pPr algn="ctr"/>
                      <a:r>
                        <a:rPr lang="ru-RU" sz="1100" dirty="0">
                          <a:latin typeface="Arial Narrow" panose="020B0606020202030204" pitchFamily="34" charset="0"/>
                        </a:rPr>
                        <a:t>2025 </a:t>
                      </a:r>
                    </a:p>
                  </a:txBody>
                  <a:tcPr/>
                </a:tc>
                <a:extLst>
                  <a:ext uri="{0D108BD9-81ED-4DB2-BD59-A6C34878D82A}">
                    <a16:rowId xmlns:a16="http://schemas.microsoft.com/office/drawing/2014/main" val="647599011"/>
                  </a:ext>
                </a:extLst>
              </a:tr>
              <a:tr h="409160">
                <a:tc>
                  <a:txBody>
                    <a:bodyPr/>
                    <a:lstStyle/>
                    <a:p>
                      <a:r>
                        <a:rPr lang="ru-RU" sz="1100" dirty="0">
                          <a:latin typeface="Arial Narrow" panose="020B0606020202030204" pitchFamily="34" charset="0"/>
                        </a:rPr>
                        <a:t>3</a:t>
                      </a:r>
                    </a:p>
                  </a:txBody>
                  <a:tcPr/>
                </a:tc>
                <a:tc>
                  <a:txBody>
                    <a:bodyPr/>
                    <a:lstStyle/>
                    <a:p>
                      <a:r>
                        <a:rPr lang="ru-RU" sz="1100" dirty="0">
                          <a:latin typeface="Arial Narrow" panose="020B0606020202030204" pitchFamily="34" charset="0"/>
                        </a:rPr>
                        <a:t>Оснащение медицинских кабинетов в дошкольных образовательных учреждениях </a:t>
                      </a:r>
                    </a:p>
                  </a:txBody>
                  <a:tcPr/>
                </a:tc>
                <a:tc>
                  <a:txBody>
                    <a:bodyPr/>
                    <a:lstStyle/>
                    <a:p>
                      <a:r>
                        <a:rPr lang="ru-RU" sz="1100" dirty="0">
                          <a:latin typeface="Arial Narrow" panose="020B0606020202030204" pitchFamily="34" charset="0"/>
                        </a:rPr>
                        <a:t>Муниципальная  программа  «Развитие образования» </a:t>
                      </a:r>
                    </a:p>
                  </a:txBody>
                  <a:tcPr/>
                </a:tc>
                <a:tc>
                  <a:txBody>
                    <a:bodyPr/>
                    <a:lstStyle/>
                    <a:p>
                      <a:pPr algn="ctr"/>
                      <a:r>
                        <a:rPr lang="ru-RU" sz="1100" dirty="0">
                          <a:latin typeface="Arial Narrow" panose="020B0606020202030204" pitchFamily="34" charset="0"/>
                        </a:rPr>
                        <a:t>5 632,6 </a:t>
                      </a:r>
                    </a:p>
                  </a:txBody>
                  <a:tcPr/>
                </a:tc>
                <a:tc>
                  <a:txBody>
                    <a:bodyPr/>
                    <a:lstStyle/>
                    <a:p>
                      <a:pPr algn="ctr"/>
                      <a:r>
                        <a:rPr lang="ru-RU" sz="1100" dirty="0">
                          <a:latin typeface="Arial Narrow" panose="020B0606020202030204" pitchFamily="34" charset="0"/>
                        </a:rPr>
                        <a:t>2025 </a:t>
                      </a:r>
                    </a:p>
                  </a:txBody>
                  <a:tcPr/>
                </a:tc>
                <a:extLst>
                  <a:ext uri="{0D108BD9-81ED-4DB2-BD59-A6C34878D82A}">
                    <a16:rowId xmlns:a16="http://schemas.microsoft.com/office/drawing/2014/main" val="1486539048"/>
                  </a:ext>
                </a:extLst>
              </a:tr>
              <a:tr h="432612">
                <a:tc>
                  <a:txBody>
                    <a:bodyPr/>
                    <a:lstStyle/>
                    <a:p>
                      <a:r>
                        <a:rPr lang="ru-RU" sz="1100" dirty="0">
                          <a:latin typeface="Arial Narrow" panose="020B0606020202030204" pitchFamily="34" charset="0"/>
                        </a:rPr>
                        <a:t>4</a:t>
                      </a:r>
                    </a:p>
                  </a:txBody>
                  <a:tcPr/>
                </a:tc>
                <a:tc>
                  <a:txBody>
                    <a:bodyPr/>
                    <a:lstStyle/>
                    <a:p>
                      <a:r>
                        <a:rPr lang="ru-RU" sz="1100" dirty="0">
                          <a:latin typeface="Arial Narrow" panose="020B0606020202030204" pitchFamily="34" charset="0"/>
                        </a:rPr>
                        <a:t>Оснащение медицинских кабинетов в общеобразовательных учреждениях </a:t>
                      </a:r>
                    </a:p>
                  </a:txBody>
                  <a:tcPr/>
                </a:tc>
                <a:tc>
                  <a:txBody>
                    <a:bodyPr/>
                    <a:lstStyle/>
                    <a:p>
                      <a:r>
                        <a:rPr lang="ru-RU" sz="1100" dirty="0">
                          <a:latin typeface="Arial Narrow" panose="020B0606020202030204" pitchFamily="34" charset="0"/>
                        </a:rPr>
                        <a:t>Муниципальная  программа  «Развитие образования» </a:t>
                      </a:r>
                    </a:p>
                    <a:p>
                      <a:endParaRPr lang="ru-RU" sz="1100" dirty="0">
                        <a:latin typeface="Arial Narrow" panose="020B0606020202030204" pitchFamily="34" charset="0"/>
                      </a:endParaRPr>
                    </a:p>
                  </a:txBody>
                  <a:tcPr/>
                </a:tc>
                <a:tc>
                  <a:txBody>
                    <a:bodyPr/>
                    <a:lstStyle/>
                    <a:p>
                      <a:pPr algn="ctr"/>
                      <a:r>
                        <a:rPr lang="ru-RU" sz="1100" dirty="0">
                          <a:latin typeface="Arial Narrow" panose="020B0606020202030204" pitchFamily="34" charset="0"/>
                        </a:rPr>
                        <a:t>5 390,5 </a:t>
                      </a:r>
                    </a:p>
                  </a:txBody>
                  <a:tcPr/>
                </a:tc>
                <a:tc>
                  <a:txBody>
                    <a:bodyPr/>
                    <a:lstStyle/>
                    <a:p>
                      <a:pPr algn="ctr"/>
                      <a:r>
                        <a:rPr lang="ru-RU" sz="1100" dirty="0">
                          <a:latin typeface="Arial Narrow" panose="020B0606020202030204" pitchFamily="34" charset="0"/>
                        </a:rPr>
                        <a:t>2025 -2026</a:t>
                      </a:r>
                    </a:p>
                  </a:txBody>
                  <a:tcPr/>
                </a:tc>
                <a:extLst>
                  <a:ext uri="{0D108BD9-81ED-4DB2-BD59-A6C34878D82A}">
                    <a16:rowId xmlns:a16="http://schemas.microsoft.com/office/drawing/2014/main" val="4228493599"/>
                  </a:ext>
                </a:extLst>
              </a:tr>
              <a:tr h="465396">
                <a:tc>
                  <a:txBody>
                    <a:bodyPr/>
                    <a:lstStyle/>
                    <a:p>
                      <a:r>
                        <a:rPr lang="ru-RU" sz="1100" dirty="0">
                          <a:latin typeface="Arial Narrow" panose="020B0606020202030204" pitchFamily="34" charset="0"/>
                        </a:rPr>
                        <a:t>5</a:t>
                      </a:r>
                    </a:p>
                  </a:txBody>
                  <a:tcPr/>
                </a:tc>
                <a:tc>
                  <a:txBody>
                    <a:bodyPr/>
                    <a:lstStyle/>
                    <a:p>
                      <a:r>
                        <a:rPr lang="ru-RU" sz="1100" dirty="0">
                          <a:latin typeface="Arial Narrow" panose="020B0606020202030204" pitchFamily="34" charset="0"/>
                        </a:rPr>
                        <a:t>Оснащение образовательных учреждений аптечками первой помощи (38 учреждений) </a:t>
                      </a:r>
                    </a:p>
                  </a:txBody>
                  <a:tcPr/>
                </a:tc>
                <a:tc>
                  <a:txBody>
                    <a:bodyPr/>
                    <a:lstStyle/>
                    <a:p>
                      <a:r>
                        <a:rPr lang="ru-RU" sz="1100" dirty="0">
                          <a:latin typeface="Arial Narrow" panose="020B0606020202030204" pitchFamily="34" charset="0"/>
                        </a:rPr>
                        <a:t>Муниципальная  программа  «Развитие образования» </a:t>
                      </a:r>
                    </a:p>
                    <a:p>
                      <a:endParaRPr lang="ru-RU" sz="1100" dirty="0">
                        <a:latin typeface="Arial Narrow" panose="020B0606020202030204" pitchFamily="34" charset="0"/>
                      </a:endParaRPr>
                    </a:p>
                  </a:txBody>
                  <a:tcPr/>
                </a:tc>
                <a:tc>
                  <a:txBody>
                    <a:bodyPr/>
                    <a:lstStyle/>
                    <a:p>
                      <a:pPr algn="ctr"/>
                      <a:r>
                        <a:rPr lang="ru-RU" sz="1100" dirty="0">
                          <a:latin typeface="Arial Narrow" panose="020B0606020202030204" pitchFamily="34" charset="0"/>
                        </a:rPr>
                        <a:t>456,0 </a:t>
                      </a:r>
                    </a:p>
                  </a:txBody>
                  <a:tcPr/>
                </a:tc>
                <a:tc>
                  <a:txBody>
                    <a:bodyPr/>
                    <a:lstStyle/>
                    <a:p>
                      <a:pPr algn="ctr"/>
                      <a:r>
                        <a:rPr lang="ru-RU" sz="1100" dirty="0">
                          <a:latin typeface="Arial Narrow" panose="020B0606020202030204" pitchFamily="34" charset="0"/>
                        </a:rPr>
                        <a:t>2025 -2026</a:t>
                      </a:r>
                    </a:p>
                    <a:p>
                      <a:pPr algn="ctr"/>
                      <a:endParaRPr lang="ru-RU" sz="1100" dirty="0">
                        <a:latin typeface="Arial Narrow" panose="020B0606020202030204" pitchFamily="34" charset="0"/>
                      </a:endParaRPr>
                    </a:p>
                  </a:txBody>
                  <a:tcPr/>
                </a:tc>
                <a:extLst>
                  <a:ext uri="{0D108BD9-81ED-4DB2-BD59-A6C34878D82A}">
                    <a16:rowId xmlns:a16="http://schemas.microsoft.com/office/drawing/2014/main" val="4062551097"/>
                  </a:ext>
                </a:extLst>
              </a:tr>
              <a:tr h="148190">
                <a:tc>
                  <a:txBody>
                    <a:bodyPr/>
                    <a:lstStyle/>
                    <a:p>
                      <a:r>
                        <a:rPr lang="ru-RU" sz="1100" dirty="0">
                          <a:latin typeface="Arial Narrow" panose="020B0606020202030204" pitchFamily="34" charset="0"/>
                        </a:rPr>
                        <a:t>6</a:t>
                      </a:r>
                    </a:p>
                  </a:txBody>
                  <a:tcPr/>
                </a:tc>
                <a:tc>
                  <a:txBody>
                    <a:bodyPr/>
                    <a:lstStyle/>
                    <a:p>
                      <a:r>
                        <a:rPr lang="ru-RU" sz="1100" dirty="0">
                          <a:latin typeface="Arial Narrow" panose="020B0606020202030204" pitchFamily="34" charset="0"/>
                        </a:rPr>
                        <a:t>Капитальный ремонт образовательных учреждений </a:t>
                      </a:r>
                    </a:p>
                  </a:txBody>
                  <a:tcPr/>
                </a:tc>
                <a:tc>
                  <a:txBody>
                    <a:bodyPr/>
                    <a:lstStyle/>
                    <a:p>
                      <a:r>
                        <a:rPr lang="ru-RU" sz="1100" dirty="0">
                          <a:latin typeface="Arial Narrow" panose="020B0606020202030204" pitchFamily="34" charset="0"/>
                        </a:rPr>
                        <a:t>Муниципальная  программа  «Развитие образования» </a:t>
                      </a:r>
                    </a:p>
                  </a:txBody>
                  <a:tcPr/>
                </a:tc>
                <a:tc>
                  <a:txBody>
                    <a:bodyPr/>
                    <a:lstStyle/>
                    <a:p>
                      <a:pPr algn="ctr"/>
                      <a:r>
                        <a:rPr lang="ru-RU" sz="1100" dirty="0">
                          <a:latin typeface="Arial Narrow" panose="020B0606020202030204" pitchFamily="34" charset="0"/>
                        </a:rPr>
                        <a:t>34 423,4 </a:t>
                      </a:r>
                    </a:p>
                  </a:txBody>
                  <a:tcPr/>
                </a:tc>
                <a:tc>
                  <a:txBody>
                    <a:bodyPr/>
                    <a:lstStyle/>
                    <a:p>
                      <a:pPr algn="ctr"/>
                      <a:r>
                        <a:rPr lang="ru-RU" sz="1100" dirty="0">
                          <a:latin typeface="Arial Narrow" panose="020B0606020202030204" pitchFamily="34" charset="0"/>
                        </a:rPr>
                        <a:t>2025 -2030</a:t>
                      </a:r>
                    </a:p>
                  </a:txBody>
                  <a:tcPr/>
                </a:tc>
                <a:extLst>
                  <a:ext uri="{0D108BD9-81ED-4DB2-BD59-A6C34878D82A}">
                    <a16:rowId xmlns:a16="http://schemas.microsoft.com/office/drawing/2014/main" val="4065511564"/>
                  </a:ext>
                </a:extLst>
              </a:tr>
              <a:tr h="0">
                <a:tc>
                  <a:txBody>
                    <a:bodyPr/>
                    <a:lstStyle/>
                    <a:p>
                      <a:r>
                        <a:rPr lang="ru-RU" sz="1100" dirty="0">
                          <a:latin typeface="Arial Narrow" panose="020B0606020202030204" pitchFamily="34" charset="0"/>
                        </a:rPr>
                        <a:t>7</a:t>
                      </a:r>
                    </a:p>
                  </a:txBody>
                  <a:tcPr/>
                </a:tc>
                <a:tc>
                  <a:txBody>
                    <a:bodyPr/>
                    <a:lstStyle/>
                    <a:p>
                      <a:r>
                        <a:rPr lang="ru-RU" sz="1100" dirty="0">
                          <a:latin typeface="Arial Narrow" panose="020B0606020202030204" pitchFamily="34" charset="0"/>
                        </a:rPr>
                        <a:t>Обновление МТБ школьных </a:t>
                      </a:r>
                      <a:r>
                        <a:rPr lang="ru-RU" sz="1100" dirty="0" err="1">
                          <a:latin typeface="Arial Narrow" panose="020B0606020202030204" pitchFamily="34" charset="0"/>
                        </a:rPr>
                        <a:t>военно</a:t>
                      </a:r>
                      <a:r>
                        <a:rPr lang="ru-RU" sz="1100" dirty="0">
                          <a:latin typeface="Arial Narrow" panose="020B0606020202030204" pitchFamily="34" charset="0"/>
                        </a:rPr>
                        <a:t> – патриотических клубов </a:t>
                      </a:r>
                    </a:p>
                  </a:txBody>
                  <a:tcPr/>
                </a:tc>
                <a:tc>
                  <a:txBody>
                    <a:bodyPr/>
                    <a:lstStyle/>
                    <a:p>
                      <a:r>
                        <a:rPr lang="ru-RU" sz="1100" dirty="0">
                          <a:latin typeface="Arial Narrow" panose="020B0606020202030204" pitchFamily="34" charset="0"/>
                        </a:rPr>
                        <a:t>Муниципальная  программа  «Развитие образования» </a:t>
                      </a:r>
                    </a:p>
                  </a:txBody>
                  <a:tcPr/>
                </a:tc>
                <a:tc>
                  <a:txBody>
                    <a:bodyPr/>
                    <a:lstStyle/>
                    <a:p>
                      <a:pPr algn="ctr"/>
                      <a:r>
                        <a:rPr lang="ru-RU" sz="1100" dirty="0">
                          <a:latin typeface="Arial Narrow" panose="020B0606020202030204" pitchFamily="34" charset="0"/>
                        </a:rPr>
                        <a:t>4 200,0</a:t>
                      </a:r>
                    </a:p>
                  </a:txBody>
                  <a:tcPr/>
                </a:tc>
                <a:tc>
                  <a:txBody>
                    <a:bodyPr/>
                    <a:lstStyle/>
                    <a:p>
                      <a:pPr algn="ctr"/>
                      <a:r>
                        <a:rPr lang="ru-RU" sz="1100" dirty="0">
                          <a:latin typeface="Arial Narrow" panose="020B0606020202030204" pitchFamily="34" charset="0"/>
                        </a:rPr>
                        <a:t>2025 -2030</a:t>
                      </a:r>
                    </a:p>
                  </a:txBody>
                  <a:tcPr/>
                </a:tc>
                <a:extLst>
                  <a:ext uri="{0D108BD9-81ED-4DB2-BD59-A6C34878D82A}">
                    <a16:rowId xmlns:a16="http://schemas.microsoft.com/office/drawing/2014/main" val="1477069856"/>
                  </a:ext>
                </a:extLst>
              </a:tr>
              <a:tr h="148190">
                <a:tc>
                  <a:txBody>
                    <a:bodyPr/>
                    <a:lstStyle/>
                    <a:p>
                      <a:r>
                        <a:rPr lang="ru-RU" sz="1100" dirty="0">
                          <a:latin typeface="Arial Narrow" panose="020B0606020202030204" pitchFamily="34" charset="0"/>
                        </a:rPr>
                        <a:t>8</a:t>
                      </a:r>
                    </a:p>
                  </a:txBody>
                  <a:tcPr/>
                </a:tc>
                <a:tc>
                  <a:txBody>
                    <a:bodyPr/>
                    <a:lstStyle/>
                    <a:p>
                      <a:r>
                        <a:rPr lang="ru-RU" sz="1100" dirty="0">
                          <a:latin typeface="Arial Narrow" panose="020B0606020202030204" pitchFamily="34" charset="0"/>
                        </a:rPr>
                        <a:t>Обновление МТБ школьных театров </a:t>
                      </a:r>
                    </a:p>
                  </a:txBody>
                  <a:tcPr/>
                </a:tc>
                <a:tc>
                  <a:txBody>
                    <a:bodyPr/>
                    <a:lstStyle/>
                    <a:p>
                      <a:r>
                        <a:rPr lang="ru-RU" sz="1100" dirty="0">
                          <a:latin typeface="Arial Narrow" panose="020B0606020202030204" pitchFamily="34" charset="0"/>
                        </a:rPr>
                        <a:t>Муниципальная  программа  «Развитие образования» </a:t>
                      </a:r>
                    </a:p>
                  </a:txBody>
                  <a:tcPr/>
                </a:tc>
                <a:tc>
                  <a:txBody>
                    <a:bodyPr/>
                    <a:lstStyle/>
                    <a:p>
                      <a:pPr algn="ctr"/>
                      <a:r>
                        <a:rPr lang="ru-RU" sz="1100" dirty="0">
                          <a:latin typeface="Arial Narrow" panose="020B0606020202030204" pitchFamily="34" charset="0"/>
                        </a:rPr>
                        <a:t>4 500,0</a:t>
                      </a:r>
                    </a:p>
                  </a:txBody>
                  <a:tcPr/>
                </a:tc>
                <a:tc>
                  <a:txBody>
                    <a:bodyPr/>
                    <a:lstStyle/>
                    <a:p>
                      <a:pPr algn="ctr"/>
                      <a:r>
                        <a:rPr lang="ru-RU" sz="1100" dirty="0">
                          <a:latin typeface="Arial Narrow" panose="020B0606020202030204" pitchFamily="34" charset="0"/>
                        </a:rPr>
                        <a:t>2025 -2030</a:t>
                      </a:r>
                    </a:p>
                  </a:txBody>
                  <a:tcPr/>
                </a:tc>
                <a:extLst>
                  <a:ext uri="{0D108BD9-81ED-4DB2-BD59-A6C34878D82A}">
                    <a16:rowId xmlns:a16="http://schemas.microsoft.com/office/drawing/2014/main" val="1664789712"/>
                  </a:ext>
                </a:extLst>
              </a:tr>
              <a:tr h="148190">
                <a:tc>
                  <a:txBody>
                    <a:bodyPr/>
                    <a:lstStyle/>
                    <a:p>
                      <a:r>
                        <a:rPr lang="ru-RU" sz="1100" dirty="0">
                          <a:latin typeface="Arial Narrow" panose="020B0606020202030204" pitchFamily="34" charset="0"/>
                        </a:rPr>
                        <a:t>9</a:t>
                      </a:r>
                    </a:p>
                  </a:txBody>
                  <a:tcPr/>
                </a:tc>
                <a:tc>
                  <a:txBody>
                    <a:bodyPr/>
                    <a:lstStyle/>
                    <a:p>
                      <a:r>
                        <a:rPr lang="ru-RU" sz="1100" dirty="0">
                          <a:latin typeface="Arial Narrow" panose="020B0606020202030204" pitchFamily="34" charset="0"/>
                        </a:rPr>
                        <a:t>Обновление МТБ школьных музеев </a:t>
                      </a:r>
                    </a:p>
                  </a:txBody>
                  <a:tcPr/>
                </a:tc>
                <a:tc>
                  <a:txBody>
                    <a:bodyPr/>
                    <a:lstStyle/>
                    <a:p>
                      <a:r>
                        <a:rPr lang="ru-RU" sz="1100" dirty="0">
                          <a:latin typeface="Arial Narrow" panose="020B0606020202030204" pitchFamily="34" charset="0"/>
                        </a:rPr>
                        <a:t>Муниципальная  программа  «Развитие образования» </a:t>
                      </a:r>
                    </a:p>
                  </a:txBody>
                  <a:tcPr/>
                </a:tc>
                <a:tc>
                  <a:txBody>
                    <a:bodyPr/>
                    <a:lstStyle/>
                    <a:p>
                      <a:pPr algn="ctr"/>
                      <a:r>
                        <a:rPr lang="ru-RU" sz="1100" dirty="0">
                          <a:latin typeface="Arial Narrow" panose="020B0606020202030204" pitchFamily="34" charset="0"/>
                        </a:rPr>
                        <a:t>4 200,0</a:t>
                      </a:r>
                    </a:p>
                  </a:txBody>
                  <a:tcPr/>
                </a:tc>
                <a:tc>
                  <a:txBody>
                    <a:bodyPr/>
                    <a:lstStyle/>
                    <a:p>
                      <a:pPr algn="ctr"/>
                      <a:r>
                        <a:rPr lang="ru-RU" sz="1100" dirty="0">
                          <a:latin typeface="Arial Narrow" panose="020B0606020202030204" pitchFamily="34" charset="0"/>
                        </a:rPr>
                        <a:t>2025 -2030</a:t>
                      </a:r>
                    </a:p>
                  </a:txBody>
                  <a:tcPr/>
                </a:tc>
                <a:extLst>
                  <a:ext uri="{0D108BD9-81ED-4DB2-BD59-A6C34878D82A}">
                    <a16:rowId xmlns:a16="http://schemas.microsoft.com/office/drawing/2014/main" val="2440122143"/>
                  </a:ext>
                </a:extLst>
              </a:tr>
              <a:tr h="268721">
                <a:tc>
                  <a:txBody>
                    <a:bodyPr/>
                    <a:lstStyle/>
                    <a:p>
                      <a:r>
                        <a:rPr lang="ru-RU" sz="1100" dirty="0">
                          <a:latin typeface="Arial Narrow" panose="020B0606020202030204" pitchFamily="34" charset="0"/>
                        </a:rPr>
                        <a:t>10</a:t>
                      </a:r>
                    </a:p>
                  </a:txBody>
                  <a:tcPr/>
                </a:tc>
                <a:tc>
                  <a:txBody>
                    <a:bodyPr/>
                    <a:lstStyle/>
                    <a:p>
                      <a:r>
                        <a:rPr lang="ru-RU" sz="1100" dirty="0">
                          <a:latin typeface="Arial Narrow" panose="020B0606020202030204" pitchFamily="34" charset="0"/>
                        </a:rPr>
                        <a:t>Оснащение Центров детских инициатив </a:t>
                      </a:r>
                    </a:p>
                  </a:txBody>
                  <a:tcPr/>
                </a:tc>
                <a:tc>
                  <a:txBody>
                    <a:bodyPr/>
                    <a:lstStyle/>
                    <a:p>
                      <a:r>
                        <a:rPr lang="ru-RU" sz="1100" dirty="0">
                          <a:latin typeface="Arial Narrow" panose="020B0606020202030204" pitchFamily="34" charset="0"/>
                        </a:rPr>
                        <a:t>Муниципальная  программа  «Развитие образования» </a:t>
                      </a:r>
                    </a:p>
                  </a:txBody>
                  <a:tcPr/>
                </a:tc>
                <a:tc>
                  <a:txBody>
                    <a:bodyPr/>
                    <a:lstStyle/>
                    <a:p>
                      <a:pPr algn="ctr"/>
                      <a:r>
                        <a:rPr lang="ru-RU" sz="1100" dirty="0">
                          <a:latin typeface="Arial Narrow" panose="020B0606020202030204" pitchFamily="34" charset="0"/>
                        </a:rPr>
                        <a:t>10 000,0</a:t>
                      </a:r>
                    </a:p>
                  </a:txBody>
                  <a:tcPr/>
                </a:tc>
                <a:tc>
                  <a:txBody>
                    <a:bodyPr/>
                    <a:lstStyle/>
                    <a:p>
                      <a:pPr algn="ctr"/>
                      <a:r>
                        <a:rPr lang="ru-RU" sz="1100" dirty="0">
                          <a:latin typeface="Arial Narrow" panose="020B0606020202030204" pitchFamily="34" charset="0"/>
                        </a:rPr>
                        <a:t>2025-2030</a:t>
                      </a:r>
                    </a:p>
                  </a:txBody>
                  <a:tcPr/>
                </a:tc>
                <a:extLst>
                  <a:ext uri="{0D108BD9-81ED-4DB2-BD59-A6C34878D82A}">
                    <a16:rowId xmlns:a16="http://schemas.microsoft.com/office/drawing/2014/main" val="3389203212"/>
                  </a:ext>
                </a:extLst>
              </a:tr>
              <a:tr h="434659">
                <a:tc>
                  <a:txBody>
                    <a:bodyPr/>
                    <a:lstStyle/>
                    <a:p>
                      <a:r>
                        <a:rPr lang="ru-RU" sz="1100" dirty="0">
                          <a:latin typeface="Arial Narrow" panose="020B0606020202030204" pitchFamily="34" charset="0"/>
                        </a:rPr>
                        <a:t>11</a:t>
                      </a:r>
                    </a:p>
                  </a:txBody>
                  <a:tcPr/>
                </a:tc>
                <a:tc>
                  <a:txBody>
                    <a:bodyPr/>
                    <a:lstStyle/>
                    <a:p>
                      <a:r>
                        <a:rPr lang="ru-RU" sz="1100" dirty="0">
                          <a:latin typeface="Arial Narrow" panose="020B0606020202030204" pitchFamily="34" charset="0"/>
                        </a:rPr>
                        <a:t>Софинансирование субсидии на обеспечение бесплатным питанием обучающихся с ОВЗ </a:t>
                      </a:r>
                    </a:p>
                  </a:txBody>
                  <a:tcPr/>
                </a:tc>
                <a:tc>
                  <a:txBody>
                    <a:bodyPr/>
                    <a:lstStyle/>
                    <a:p>
                      <a:r>
                        <a:rPr lang="ru-RU" sz="1100" dirty="0">
                          <a:latin typeface="Arial Narrow" panose="020B0606020202030204" pitchFamily="34" charset="0"/>
                        </a:rPr>
                        <a:t>Муниципальная  программа  «Развитие образования» </a:t>
                      </a:r>
                    </a:p>
                    <a:p>
                      <a:endParaRPr lang="ru-RU" sz="1100" dirty="0">
                        <a:latin typeface="Arial Narrow" panose="020B0606020202030204" pitchFamily="34" charset="0"/>
                      </a:endParaRPr>
                    </a:p>
                  </a:txBody>
                  <a:tcPr/>
                </a:tc>
                <a:tc>
                  <a:txBody>
                    <a:bodyPr/>
                    <a:lstStyle/>
                    <a:p>
                      <a:pPr algn="ctr"/>
                      <a:r>
                        <a:rPr lang="ru-RU" sz="1100" dirty="0">
                          <a:latin typeface="Arial Narrow" panose="020B0606020202030204" pitchFamily="34" charset="0"/>
                        </a:rPr>
                        <a:t>21 303,6 </a:t>
                      </a:r>
                    </a:p>
                  </a:txBody>
                  <a:tcPr/>
                </a:tc>
                <a:tc>
                  <a:txBody>
                    <a:bodyPr/>
                    <a:lstStyle/>
                    <a:p>
                      <a:pPr algn="ctr"/>
                      <a:r>
                        <a:rPr lang="ru-RU" sz="1100" dirty="0">
                          <a:latin typeface="Arial Narrow" panose="020B0606020202030204" pitchFamily="34" charset="0"/>
                        </a:rPr>
                        <a:t>2025-2030</a:t>
                      </a:r>
                    </a:p>
                    <a:p>
                      <a:pPr algn="ctr"/>
                      <a:endParaRPr lang="ru-RU" sz="1100" dirty="0">
                        <a:latin typeface="Arial Narrow" panose="020B0606020202030204" pitchFamily="34" charset="0"/>
                      </a:endParaRPr>
                    </a:p>
                  </a:txBody>
                  <a:tcPr/>
                </a:tc>
                <a:extLst>
                  <a:ext uri="{0D108BD9-81ED-4DB2-BD59-A6C34878D82A}">
                    <a16:rowId xmlns:a16="http://schemas.microsoft.com/office/drawing/2014/main" val="3143724666"/>
                  </a:ext>
                </a:extLst>
              </a:tr>
              <a:tr h="309133">
                <a:tc>
                  <a:txBody>
                    <a:bodyPr/>
                    <a:lstStyle/>
                    <a:p>
                      <a:r>
                        <a:rPr lang="ru-RU" sz="1100" dirty="0">
                          <a:latin typeface="Arial Narrow" panose="020B0606020202030204" pitchFamily="34" charset="0"/>
                        </a:rPr>
                        <a:t>12</a:t>
                      </a:r>
                    </a:p>
                  </a:txBody>
                  <a:tcPr/>
                </a:tc>
                <a:tc>
                  <a:txBody>
                    <a:bodyPr/>
                    <a:lstStyle/>
                    <a:p>
                      <a:r>
                        <a:rPr lang="ru-RU" sz="1100" dirty="0">
                          <a:latin typeface="Arial Narrow" panose="020B0606020202030204" pitchFamily="34" charset="0"/>
                        </a:rPr>
                        <a:t>Доплаты педагогам, стипендии «целевикам»</a:t>
                      </a:r>
                    </a:p>
                  </a:txBody>
                  <a:tcPr/>
                </a:tc>
                <a:tc>
                  <a:txBody>
                    <a:bodyPr/>
                    <a:lstStyle/>
                    <a:p>
                      <a:r>
                        <a:rPr lang="ru-RU" sz="1100" dirty="0">
                          <a:latin typeface="Arial Narrow" panose="020B0606020202030204" pitchFamily="34" charset="0"/>
                        </a:rPr>
                        <a:t>Муниципальная  программа  «Развитие образования» </a:t>
                      </a:r>
                    </a:p>
                  </a:txBody>
                  <a:tcPr/>
                </a:tc>
                <a:tc>
                  <a:txBody>
                    <a:bodyPr/>
                    <a:lstStyle/>
                    <a:p>
                      <a:pPr algn="ctr"/>
                      <a:r>
                        <a:rPr lang="ru-RU" sz="1100" dirty="0">
                          <a:latin typeface="Arial Narrow" panose="020B0606020202030204" pitchFamily="34" charset="0"/>
                        </a:rPr>
                        <a:t>5 130,0</a:t>
                      </a:r>
                    </a:p>
                  </a:txBody>
                  <a:tcPr/>
                </a:tc>
                <a:tc>
                  <a:txBody>
                    <a:bodyPr/>
                    <a:lstStyle/>
                    <a:p>
                      <a:pPr algn="ctr"/>
                      <a:r>
                        <a:rPr lang="ru-RU" sz="1100" dirty="0">
                          <a:latin typeface="Arial Narrow" panose="020B0606020202030204" pitchFamily="34" charset="0"/>
                        </a:rPr>
                        <a:t>2025-2030</a:t>
                      </a:r>
                    </a:p>
                  </a:txBody>
                  <a:tcPr/>
                </a:tc>
                <a:extLst>
                  <a:ext uri="{0D108BD9-81ED-4DB2-BD59-A6C34878D82A}">
                    <a16:rowId xmlns:a16="http://schemas.microsoft.com/office/drawing/2014/main" val="3226169908"/>
                  </a:ext>
                </a:extLst>
              </a:tr>
              <a:tr h="489731">
                <a:tc>
                  <a:txBody>
                    <a:bodyPr/>
                    <a:lstStyle/>
                    <a:p>
                      <a:endParaRPr lang="ru-RU" sz="1200" dirty="0">
                        <a:latin typeface="Arial Narrow" panose="020B0606020202030204" pitchFamily="34" charset="0"/>
                      </a:endParaRPr>
                    </a:p>
                  </a:txBody>
                  <a:tcPr/>
                </a:tc>
                <a:tc>
                  <a:txBody>
                    <a:bodyPr/>
                    <a:lstStyle/>
                    <a:p>
                      <a:r>
                        <a:rPr lang="ru-RU" sz="1200" dirty="0">
                          <a:latin typeface="Arial Narrow" panose="020B0606020202030204" pitchFamily="34" charset="0"/>
                        </a:rPr>
                        <a:t>итого</a:t>
                      </a:r>
                    </a:p>
                  </a:txBody>
                  <a:tcPr/>
                </a:tc>
                <a:tc>
                  <a:txBody>
                    <a:bodyPr/>
                    <a:lstStyle/>
                    <a:p>
                      <a:endParaRPr lang="ru-RU" sz="1200" dirty="0">
                        <a:latin typeface="Arial Narrow" panose="020B0606020202030204" pitchFamily="34" charset="0"/>
                      </a:endParaRPr>
                    </a:p>
                  </a:txBody>
                  <a:tcPr/>
                </a:tc>
                <a:tc>
                  <a:txBody>
                    <a:bodyPr/>
                    <a:lstStyle/>
                    <a:p>
                      <a:pPr algn="ctr"/>
                      <a:r>
                        <a:rPr lang="ru-RU" sz="1400" dirty="0">
                          <a:latin typeface="Arial Narrow" panose="020B0606020202030204" pitchFamily="34" charset="0"/>
                        </a:rPr>
                        <a:t>103 245,1</a:t>
                      </a:r>
                    </a:p>
                  </a:txBody>
                  <a:tcPr/>
                </a:tc>
                <a:tc>
                  <a:txBody>
                    <a:bodyPr/>
                    <a:lstStyle/>
                    <a:p>
                      <a:pPr algn="ctr"/>
                      <a:endParaRPr lang="ru-RU" sz="1200" dirty="0">
                        <a:latin typeface="Arial Narrow" panose="020B0606020202030204" pitchFamily="34" charset="0"/>
                      </a:endParaRPr>
                    </a:p>
                  </a:txBody>
                  <a:tcPr/>
                </a:tc>
                <a:extLst>
                  <a:ext uri="{0D108BD9-81ED-4DB2-BD59-A6C34878D82A}">
                    <a16:rowId xmlns:a16="http://schemas.microsoft.com/office/drawing/2014/main" val="911278736"/>
                  </a:ext>
                </a:extLst>
              </a:tr>
            </a:tbl>
          </a:graphicData>
        </a:graphic>
      </p:graphicFrame>
      <p:sp>
        <p:nvSpPr>
          <p:cNvPr id="6" name="Прямоугольник 5">
            <a:extLst>
              <a:ext uri="{FF2B5EF4-FFF2-40B4-BE49-F238E27FC236}">
                <a16:creationId xmlns:a16="http://schemas.microsoft.com/office/drawing/2014/main" id="{2C22214F-111A-4A80-9AFF-52E255C57E92}"/>
              </a:ext>
            </a:extLst>
          </p:cNvPr>
          <p:cNvSpPr/>
          <p:nvPr/>
        </p:nvSpPr>
        <p:spPr>
          <a:xfrm>
            <a:off x="620831" y="321153"/>
            <a:ext cx="2717090" cy="369332"/>
          </a:xfrm>
          <a:prstGeom prst="rect">
            <a:avLst/>
          </a:prstGeom>
        </p:spPr>
        <p:txBody>
          <a:bodyPr wrap="none">
            <a:spAutoFit/>
          </a:bodyPr>
          <a:lstStyle/>
          <a:p>
            <a:r>
              <a:rPr lang="ru-RU" dirty="0"/>
              <a:t>Муниципальный бюджет.</a:t>
            </a:r>
          </a:p>
        </p:txBody>
      </p:sp>
    </p:spTree>
    <p:extLst>
      <p:ext uri="{BB962C8B-B14F-4D97-AF65-F5344CB8AC3E}">
        <p14:creationId xmlns:p14="http://schemas.microsoft.com/office/powerpoint/2010/main" val="402982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GroupShape 86"/>
        <p:cNvGrpSpPr/>
        <p:nvPr/>
      </p:nvGrpSpPr>
      <p:grpSpPr>
        <a:xfrm>
          <a:off x="0" y="0"/>
          <a:ext cx="0" cy="0"/>
          <a:chOff x="0" y="0"/>
          <a:chExt cx="0" cy="0"/>
        </a:xfrm>
      </p:grpSpPr>
      <p:pic>
        <p:nvPicPr>
          <p:cNvPr id="88" name="Picture 88"/>
          <p:cNvPicPr/>
          <p:nvPr/>
        </p:nvPicPr>
        <p:blipFill>
          <a:blip r:embed="rId2"/>
          <a:stretch/>
        </p:blipFill>
        <p:spPr>
          <a:xfrm>
            <a:off x="0" y="-1"/>
            <a:ext cx="12192000" cy="7013979"/>
          </a:xfrm>
          <a:prstGeom prst="rect">
            <a:avLst/>
          </a:prstGeom>
        </p:spPr>
      </p:pic>
      <p:sp>
        <p:nvSpPr>
          <p:cNvPr id="89" name="Shape 89"/>
          <p:cNvSpPr txBox="1"/>
          <p:nvPr/>
        </p:nvSpPr>
        <p:spPr>
          <a:xfrm>
            <a:off x="2158227" y="160628"/>
            <a:ext cx="9956624" cy="830997"/>
          </a:xfrm>
          <a:prstGeom prst="rect">
            <a:avLst/>
          </a:prstGeom>
          <a:noFill/>
        </p:spPr>
        <p:txBody>
          <a:bodyPr wrap="square" lIns="91440" tIns="45720" rIns="91440" bIns="45720">
            <a:spAutoFit/>
          </a:bodyPr>
          <a:lstStyle/>
          <a:p>
            <a:pPr marL="0" indent="0" algn="ctr"/>
            <a:r>
              <a:rPr sz="2400" b="1" dirty="0" err="1">
                <a:solidFill>
                  <a:srgbClr val="002060"/>
                </a:solidFill>
                <a:latin typeface="Segoe UI"/>
                <a:ea typeface="Segoe UI"/>
                <a:cs typeface="Segoe UI"/>
              </a:rPr>
              <a:t>Цели</a:t>
            </a:r>
            <a:r>
              <a:rPr sz="2400" b="1" dirty="0">
                <a:solidFill>
                  <a:srgbClr val="002060"/>
                </a:solidFill>
                <a:latin typeface="Segoe UI"/>
                <a:ea typeface="Segoe UI"/>
                <a:cs typeface="Segoe UI"/>
              </a:rPr>
              <a:t> и </a:t>
            </a:r>
            <a:r>
              <a:rPr sz="2400" b="1" dirty="0" err="1">
                <a:solidFill>
                  <a:srgbClr val="002060"/>
                </a:solidFill>
                <a:latin typeface="Segoe UI"/>
                <a:ea typeface="Segoe UI"/>
                <a:cs typeface="Segoe UI"/>
              </a:rPr>
              <a:t>задачи</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программы</a:t>
            </a:r>
            <a:r>
              <a:rPr sz="2400" b="1" dirty="0">
                <a:solidFill>
                  <a:srgbClr val="002060"/>
                </a:solidFill>
                <a:latin typeface="Segoe UI"/>
                <a:ea typeface="Segoe UI"/>
                <a:cs typeface="Segoe UI"/>
              </a:rPr>
              <a:t>, в </a:t>
            </a:r>
            <a:r>
              <a:rPr sz="2400" b="1" dirty="0" err="1">
                <a:solidFill>
                  <a:srgbClr val="002060"/>
                </a:solidFill>
                <a:latin typeface="Segoe UI"/>
                <a:ea typeface="Segoe UI"/>
                <a:cs typeface="Segoe UI"/>
              </a:rPr>
              <a:t>том</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числе</a:t>
            </a:r>
            <a:r>
              <a:rPr sz="2400" b="1" dirty="0">
                <a:solidFill>
                  <a:srgbClr val="002060"/>
                </a:solidFill>
                <a:latin typeface="Segoe UI"/>
                <a:ea typeface="Segoe UI"/>
                <a:cs typeface="Segoe UI"/>
              </a:rPr>
              <a:t> в </a:t>
            </a:r>
            <a:r>
              <a:rPr sz="2400" b="1" dirty="0" err="1">
                <a:solidFill>
                  <a:srgbClr val="002060"/>
                </a:solidFill>
                <a:latin typeface="Segoe UI"/>
                <a:ea typeface="Segoe UI"/>
                <a:cs typeface="Segoe UI"/>
              </a:rPr>
              <a:t>долях</a:t>
            </a:r>
            <a:r>
              <a:rPr sz="2400" b="1" dirty="0">
                <a:solidFill>
                  <a:srgbClr val="002060"/>
                </a:solidFill>
                <a:latin typeface="Segoe UI"/>
                <a:ea typeface="Segoe UI"/>
                <a:cs typeface="Segoe UI"/>
              </a:rPr>
              <a:t> </a:t>
            </a:r>
            <a:br>
              <a:rPr sz="2400" b="1" dirty="0">
                <a:solidFill>
                  <a:srgbClr val="002060"/>
                </a:solidFill>
                <a:latin typeface="Segoe UI"/>
                <a:ea typeface="Segoe UI"/>
                <a:cs typeface="Segoe UI"/>
              </a:rPr>
            </a:br>
            <a:r>
              <a:rPr sz="2400" b="1" dirty="0">
                <a:solidFill>
                  <a:srgbClr val="002060"/>
                </a:solidFill>
                <a:latin typeface="Segoe UI"/>
                <a:ea typeface="Segoe UI"/>
                <a:cs typeface="Segoe UI"/>
              </a:rPr>
              <a:t>и </a:t>
            </a:r>
            <a:r>
              <a:rPr sz="2400" b="1" dirty="0" err="1">
                <a:solidFill>
                  <a:srgbClr val="002060"/>
                </a:solidFill>
                <a:latin typeface="Segoe UI"/>
                <a:ea typeface="Segoe UI"/>
                <a:cs typeface="Segoe UI"/>
              </a:rPr>
              <a:t>количественных</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показателях</a:t>
            </a:r>
            <a:endParaRPr sz="2400" b="1" dirty="0">
              <a:solidFill>
                <a:srgbClr val="002060"/>
              </a:solidFill>
              <a:latin typeface="Segoe UI"/>
              <a:ea typeface="Segoe UI"/>
              <a:cs typeface="Segoe UI"/>
            </a:endParaRPr>
          </a:p>
        </p:txBody>
      </p:sp>
      <p:sp>
        <p:nvSpPr>
          <p:cNvPr id="94" name="Shape 94"/>
          <p:cNvSpPr/>
          <p:nvPr/>
        </p:nvSpPr>
        <p:spPr>
          <a:xfrm>
            <a:off x="63500" y="-136525"/>
            <a:ext cx="304800" cy="304800"/>
          </a:xfrm>
          <a:prstGeom prst="rect">
            <a:avLst/>
          </a:prstGeom>
          <a:noFill/>
        </p:spPr>
        <p:txBody>
          <a:bodyPr vert="horz" wrap="square" lIns="91440" tIns="45720" rIns="91440" bIns="45720" anchor="t"/>
          <a:lstStyle/>
          <a:p>
            <a:pPr marL="0" indent="0" algn="l"/>
            <a:endParaRPr sz="1800">
              <a:solidFill>
                <a:schemeClr val="tx1"/>
              </a:solidFill>
              <a:latin typeface="+mn-lt"/>
              <a:ea typeface="+mn-ea"/>
              <a:cs typeface="+mn-cs"/>
            </a:endParaRPr>
          </a:p>
        </p:txBody>
      </p:sp>
      <p:pic>
        <p:nvPicPr>
          <p:cNvPr id="2" name="Рисунок 1">
            <a:extLst>
              <a:ext uri="{FF2B5EF4-FFF2-40B4-BE49-F238E27FC236}">
                <a16:creationId xmlns:a16="http://schemas.microsoft.com/office/drawing/2014/main" id="{05867D47-0BF4-407A-AA58-DC74DA13F3AE}"/>
              </a:ext>
            </a:extLst>
          </p:cNvPr>
          <p:cNvPicPr>
            <a:picLocks noChangeAspect="1"/>
          </p:cNvPicPr>
          <p:nvPr/>
        </p:nvPicPr>
        <p:blipFill>
          <a:blip r:embed="rId3"/>
          <a:stretch>
            <a:fillRect/>
          </a:stretch>
        </p:blipFill>
        <p:spPr>
          <a:xfrm>
            <a:off x="431800" y="168275"/>
            <a:ext cx="745153" cy="927817"/>
          </a:xfrm>
          <a:prstGeom prst="rect">
            <a:avLst/>
          </a:prstGeom>
        </p:spPr>
      </p:pic>
      <p:sp>
        <p:nvSpPr>
          <p:cNvPr id="3" name="Прямоугольник 2">
            <a:extLst>
              <a:ext uri="{FF2B5EF4-FFF2-40B4-BE49-F238E27FC236}">
                <a16:creationId xmlns:a16="http://schemas.microsoft.com/office/drawing/2014/main" id="{384BB9BB-1C13-4112-8CAF-4D72CC1BF68E}"/>
              </a:ext>
            </a:extLst>
          </p:cNvPr>
          <p:cNvSpPr/>
          <p:nvPr/>
        </p:nvSpPr>
        <p:spPr>
          <a:xfrm>
            <a:off x="1321836" y="1128150"/>
            <a:ext cx="10378751" cy="1200329"/>
          </a:xfrm>
          <a:prstGeom prst="rect">
            <a:avLst/>
          </a:prstGeom>
        </p:spPr>
        <p:txBody>
          <a:bodyPr wrap="square">
            <a:spAutoFit/>
          </a:bodyPr>
          <a:lstStyle/>
          <a:p>
            <a:r>
              <a:rPr lang="ru-RU" dirty="0"/>
              <a:t>Цель Программы -  укрепление суверенитета российской системы образования, обеспечение единства образовательного пространства, развитие доступности качественного образования, соответствующего требованиям инновационного развития экономики, реализация потенциала каждого человека, развитие его талантов, воспитание патриотичной и социально ответственной личности.</a:t>
            </a:r>
          </a:p>
        </p:txBody>
      </p:sp>
      <p:sp>
        <p:nvSpPr>
          <p:cNvPr id="4" name="Прямоугольник 3">
            <a:extLst>
              <a:ext uri="{FF2B5EF4-FFF2-40B4-BE49-F238E27FC236}">
                <a16:creationId xmlns:a16="http://schemas.microsoft.com/office/drawing/2014/main" id="{1BFF86A6-B41F-46F7-89D0-D7D3C9E8E7E9}"/>
              </a:ext>
            </a:extLst>
          </p:cNvPr>
          <p:cNvSpPr/>
          <p:nvPr/>
        </p:nvSpPr>
        <p:spPr>
          <a:xfrm>
            <a:off x="368300" y="2333685"/>
            <a:ext cx="11406932" cy="4247317"/>
          </a:xfrm>
          <a:prstGeom prst="rect">
            <a:avLst/>
          </a:prstGeom>
        </p:spPr>
        <p:txBody>
          <a:bodyPr wrap="square">
            <a:spAutoFit/>
          </a:bodyPr>
          <a:lstStyle/>
          <a:p>
            <a:r>
              <a:rPr lang="ru-RU" dirty="0"/>
              <a:t>Задачи Программы: </a:t>
            </a:r>
          </a:p>
          <a:p>
            <a:r>
              <a:rPr lang="ru-RU" dirty="0"/>
              <a:t>1.Достижение целевых показателей, определенных п. 3 Указа Президента от 07.05.2024 № 309«О национальных целях развития Российской Федерации на период до 2030 года и на перспективу до 2036 года»:</a:t>
            </a:r>
          </a:p>
          <a:p>
            <a:r>
              <a:rPr lang="ru-RU" dirty="0"/>
              <a:t>- создание к 2030 году условий для воспитания гармонично развитой, патриотичной и социально ответственной личности на основе традиционных российских духовно-нравственных и культурно-исторических ценностей;</a:t>
            </a:r>
          </a:p>
          <a:p>
            <a:r>
              <a:rPr lang="ru-RU" dirty="0"/>
              <a:t>-увеличение к 2030 году доли молодых людей, участвующих в проектах и программах, направленных на профессиональное, личностное развитие и патриотическое воспитание, не менее чем до 75 процентов; </a:t>
            </a:r>
          </a:p>
          <a:p>
            <a:r>
              <a:rPr lang="ru-RU" dirty="0"/>
              <a:t>-увеличение к 2030 году доли молодых людей, верящих в возможности самореализации в России, не менее чем до 85 процентов;</a:t>
            </a:r>
          </a:p>
          <a:p>
            <a:r>
              <a:rPr lang="ru-RU" dirty="0"/>
              <a:t>-увеличение к 2030 году доли молодых людей, вовлеченных в добровольческую и общественную деятельность, не менее чем до 45 процентов;</a:t>
            </a:r>
          </a:p>
          <a:p>
            <a:r>
              <a:rPr lang="ru-RU" dirty="0"/>
              <a:t>-обеспечение к 2030 году функционирования эффективной системы выявления, поддержки и развития способностей и талантов детей, и молодежи, основанной на принципах ответственности, справедливости, всеобщности и направленной на самоопределение и профессиональную ориентацию 100 процентов обучающихся;</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6916E6-EEBA-4240-BA18-B8BDD24E48D5}"/>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id="{BEAC0DDC-71B9-4DB0-B09E-38D97FCEE77A}"/>
              </a:ext>
            </a:extLst>
          </p:cNvPr>
          <p:cNvPicPr>
            <a:picLocks noChangeAspect="1"/>
          </p:cNvPicPr>
          <p:nvPr/>
        </p:nvPicPr>
        <p:blipFill>
          <a:blip r:embed="rId2"/>
          <a:stretch>
            <a:fillRect/>
          </a:stretch>
        </p:blipFill>
        <p:spPr>
          <a:xfrm>
            <a:off x="0" y="0"/>
            <a:ext cx="12192000" cy="6857999"/>
          </a:xfrm>
          <a:prstGeom prst="rect">
            <a:avLst/>
          </a:prstGeom>
        </p:spPr>
      </p:pic>
      <p:sp>
        <p:nvSpPr>
          <p:cNvPr id="3" name="Текст 2">
            <a:extLst>
              <a:ext uri="{FF2B5EF4-FFF2-40B4-BE49-F238E27FC236}">
                <a16:creationId xmlns:a16="http://schemas.microsoft.com/office/drawing/2014/main" id="{BF95AB82-3DA6-461E-AE11-A17DD5909D3E}"/>
              </a:ext>
            </a:extLst>
          </p:cNvPr>
          <p:cNvSpPr>
            <a:spLocks noGrp="1"/>
          </p:cNvSpPr>
          <p:nvPr>
            <p:ph type="body" idx="1"/>
          </p:nvPr>
        </p:nvSpPr>
        <p:spPr>
          <a:xfrm>
            <a:off x="578497" y="1027906"/>
            <a:ext cx="11075438" cy="5589134"/>
          </a:xfrm>
        </p:spPr>
        <p:txBody>
          <a:bodyPr>
            <a:normAutofit fontScale="62500" lnSpcReduction="20000"/>
          </a:bodyPr>
          <a:lstStyle/>
          <a:p>
            <a:pPr marL="0" indent="0">
              <a:buNone/>
            </a:pPr>
            <a:r>
              <a:rPr lang="ru-RU" sz="3300" dirty="0"/>
              <a:t>-</a:t>
            </a:r>
          </a:p>
          <a:p>
            <a:pPr marL="0" indent="0">
              <a:buNone/>
            </a:pPr>
            <a:r>
              <a:rPr lang="ru-RU" sz="3300" dirty="0"/>
              <a:t>- </a:t>
            </a:r>
            <a:r>
              <a:rPr lang="ru-RU" sz="2900" dirty="0"/>
              <a:t>формирование к 2030 году современной системы профессионального развития педагогических работников для всех уровней образования, предусматривающей ежегодное дополнительное профессиональное образование на основе актуализированных профессиональных стандартов не менее чем 10 процентов педагогических работников на базе ведущих образовательных организаций высшего образования и научных организаций.</a:t>
            </a:r>
          </a:p>
          <a:p>
            <a:pPr marL="0" indent="0">
              <a:buNone/>
            </a:pPr>
            <a:r>
              <a:rPr lang="ru-RU" sz="2900" dirty="0"/>
              <a:t>2. Реализация мероприятий по исполнению п. п. 2,4,5 Перечня поручений по реализации Послания Президента Федеральному Собранию (утв. Президентом Российской Федерации 30 марта 2024 г. № Пр-616):</a:t>
            </a:r>
          </a:p>
          <a:p>
            <a:pPr marL="0" indent="0">
              <a:buNone/>
            </a:pPr>
            <a:r>
              <a:rPr lang="ru-RU" sz="2900" dirty="0"/>
              <a:t>-обеспечение капитального ремонта на условиях софинансирования начиная с 2025 года дошкольных образовательных организаций;</a:t>
            </a:r>
          </a:p>
          <a:p>
            <a:pPr marL="0" indent="0">
              <a:buNone/>
            </a:pPr>
            <a:r>
              <a:rPr lang="ru-RU" sz="2900" dirty="0"/>
              <a:t>-обновление инфраструктуры общеобразовательных организаций, предназначенной для занятий физической культурой и спортом, актовых залов, библиотек, кабинетов для организации воспитательной работы и дополнительного образования детей, создание школьных творческих и волонтерских центров, художественных мастерских, материально-техническое оснащение кабинетов для реализации образовательных программ основного общего и среднего общего образования по учебным предметам «Основы безопасности и защиты Родины», «Труд (Технология)»;</a:t>
            </a:r>
          </a:p>
          <a:p>
            <a:pPr marL="0" indent="0">
              <a:buNone/>
            </a:pPr>
            <a:r>
              <a:rPr lang="ru-RU" sz="2900" dirty="0"/>
              <a:t>-обновление внутришкольного пространства в целях создания комфортных условий для пребывания обучающихся;</a:t>
            </a:r>
          </a:p>
          <a:p>
            <a:pPr marL="0" indent="0">
              <a:buNone/>
            </a:pPr>
            <a:r>
              <a:rPr lang="ru-RU" sz="2900" dirty="0"/>
              <a:t>-обновление медицинских кабинетов в общеобразовательных организациях при наличии такой потребности.</a:t>
            </a:r>
          </a:p>
          <a:p>
            <a:endParaRPr lang="ru-RU" dirty="0"/>
          </a:p>
        </p:txBody>
      </p:sp>
      <p:pic>
        <p:nvPicPr>
          <p:cNvPr id="5" name="Рисунок 4">
            <a:extLst>
              <a:ext uri="{FF2B5EF4-FFF2-40B4-BE49-F238E27FC236}">
                <a16:creationId xmlns:a16="http://schemas.microsoft.com/office/drawing/2014/main" id="{3A6F3C91-1363-44AD-A4A9-5424F68A0F12}"/>
              </a:ext>
            </a:extLst>
          </p:cNvPr>
          <p:cNvPicPr>
            <a:picLocks noChangeAspect="1"/>
          </p:cNvPicPr>
          <p:nvPr/>
        </p:nvPicPr>
        <p:blipFill>
          <a:blip r:embed="rId3"/>
          <a:stretch>
            <a:fillRect/>
          </a:stretch>
        </p:blipFill>
        <p:spPr>
          <a:xfrm>
            <a:off x="377670" y="217700"/>
            <a:ext cx="783863" cy="976617"/>
          </a:xfrm>
          <a:prstGeom prst="rect">
            <a:avLst/>
          </a:prstGeom>
        </p:spPr>
      </p:pic>
    </p:spTree>
    <p:extLst>
      <p:ext uri="{BB962C8B-B14F-4D97-AF65-F5344CB8AC3E}">
        <p14:creationId xmlns:p14="http://schemas.microsoft.com/office/powerpoint/2010/main" val="3734377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GroupShape 95"/>
        <p:cNvGrpSpPr/>
        <p:nvPr/>
      </p:nvGrpSpPr>
      <p:grpSpPr>
        <a:xfrm>
          <a:off x="0" y="0"/>
          <a:ext cx="0" cy="0"/>
          <a:chOff x="0" y="0"/>
          <a:chExt cx="0" cy="0"/>
        </a:xfrm>
      </p:grpSpPr>
      <p:pic>
        <p:nvPicPr>
          <p:cNvPr id="97" name="Picture 97"/>
          <p:cNvPicPr/>
          <p:nvPr/>
        </p:nvPicPr>
        <p:blipFill>
          <a:blip r:embed="rId3"/>
          <a:stretch/>
        </p:blipFill>
        <p:spPr>
          <a:xfrm>
            <a:off x="0" y="-110898"/>
            <a:ext cx="12192000" cy="6845704"/>
          </a:xfrm>
          <a:prstGeom prst="rect">
            <a:avLst/>
          </a:prstGeom>
        </p:spPr>
      </p:pic>
      <p:sp>
        <p:nvSpPr>
          <p:cNvPr id="98" name="Shape 98"/>
          <p:cNvSpPr txBox="1"/>
          <p:nvPr/>
        </p:nvSpPr>
        <p:spPr>
          <a:xfrm>
            <a:off x="2126329" y="168275"/>
            <a:ext cx="9956624" cy="830997"/>
          </a:xfrm>
          <a:prstGeom prst="rect">
            <a:avLst/>
          </a:prstGeom>
          <a:noFill/>
        </p:spPr>
        <p:txBody>
          <a:bodyPr wrap="square" lIns="91440" tIns="45720" rIns="91440" bIns="45720">
            <a:spAutoFit/>
          </a:bodyPr>
          <a:lstStyle/>
          <a:p>
            <a:pPr marL="0" indent="0" algn="ctr"/>
            <a:r>
              <a:rPr sz="2400" b="1" dirty="0" err="1">
                <a:solidFill>
                  <a:srgbClr val="002060"/>
                </a:solidFill>
                <a:latin typeface="Segoe UI"/>
                <a:ea typeface="Segoe UI"/>
                <a:cs typeface="Segoe UI"/>
              </a:rPr>
              <a:t>Текущее</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состояние</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сети</a:t>
            </a:r>
            <a:r>
              <a:rPr sz="2400" b="1" dirty="0">
                <a:solidFill>
                  <a:srgbClr val="002060"/>
                </a:solidFill>
                <a:latin typeface="Segoe UI"/>
                <a:ea typeface="Segoe UI"/>
                <a:cs typeface="Segoe UI"/>
              </a:rPr>
              <a:t> и </a:t>
            </a:r>
            <a:r>
              <a:rPr sz="2400" b="1" dirty="0" err="1">
                <a:solidFill>
                  <a:srgbClr val="002060"/>
                </a:solidFill>
                <a:latin typeface="Segoe UI"/>
                <a:ea typeface="Segoe UI"/>
                <a:cs typeface="Segoe UI"/>
              </a:rPr>
              <a:t>контингента</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образовательных</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организаций</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муниципальной</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системы</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образования</a:t>
            </a:r>
            <a:endParaRPr sz="2400" b="1" dirty="0">
              <a:solidFill>
                <a:srgbClr val="002060"/>
              </a:solidFill>
              <a:latin typeface="Segoe UI"/>
              <a:ea typeface="Segoe UI"/>
              <a:cs typeface="Segoe UI"/>
            </a:endParaRPr>
          </a:p>
        </p:txBody>
      </p:sp>
      <p:sp>
        <p:nvSpPr>
          <p:cNvPr id="103" name="Shape 103"/>
          <p:cNvSpPr/>
          <p:nvPr/>
        </p:nvSpPr>
        <p:spPr>
          <a:xfrm>
            <a:off x="63500" y="-136525"/>
            <a:ext cx="304800" cy="304800"/>
          </a:xfrm>
          <a:prstGeom prst="rect">
            <a:avLst/>
          </a:prstGeom>
          <a:noFill/>
        </p:spPr>
        <p:txBody>
          <a:bodyPr vert="horz" wrap="square" lIns="91440" tIns="45720" rIns="91440" bIns="45720" anchor="t"/>
          <a:lstStyle/>
          <a:p>
            <a:pPr marL="0" indent="0" algn="l"/>
            <a:endParaRPr sz="1800">
              <a:solidFill>
                <a:schemeClr val="tx1"/>
              </a:solidFill>
              <a:latin typeface="+mn-lt"/>
              <a:ea typeface="+mn-ea"/>
              <a:cs typeface="+mn-cs"/>
            </a:endParaRPr>
          </a:p>
        </p:txBody>
      </p:sp>
      <p:pic>
        <p:nvPicPr>
          <p:cNvPr id="2" name="Рисунок 1">
            <a:extLst>
              <a:ext uri="{FF2B5EF4-FFF2-40B4-BE49-F238E27FC236}">
                <a16:creationId xmlns:a16="http://schemas.microsoft.com/office/drawing/2014/main" id="{12CFCDEB-1DAB-4484-B2DD-360E9226F479}"/>
              </a:ext>
            </a:extLst>
          </p:cNvPr>
          <p:cNvPicPr>
            <a:picLocks noChangeAspect="1"/>
          </p:cNvPicPr>
          <p:nvPr/>
        </p:nvPicPr>
        <p:blipFill>
          <a:blip r:embed="rId4"/>
          <a:stretch>
            <a:fillRect/>
          </a:stretch>
        </p:blipFill>
        <p:spPr>
          <a:xfrm>
            <a:off x="368300" y="168275"/>
            <a:ext cx="743776" cy="926672"/>
          </a:xfrm>
          <a:prstGeom prst="rect">
            <a:avLst/>
          </a:prstGeom>
        </p:spPr>
      </p:pic>
      <p:sp>
        <p:nvSpPr>
          <p:cNvPr id="3" name="Прямоугольник 2">
            <a:extLst>
              <a:ext uri="{FF2B5EF4-FFF2-40B4-BE49-F238E27FC236}">
                <a16:creationId xmlns:a16="http://schemas.microsoft.com/office/drawing/2014/main" id="{B71BBEE2-C388-45AD-BF08-430FD7AD1741}"/>
              </a:ext>
            </a:extLst>
          </p:cNvPr>
          <p:cNvSpPr/>
          <p:nvPr/>
        </p:nvSpPr>
        <p:spPr>
          <a:xfrm>
            <a:off x="833523" y="1340889"/>
            <a:ext cx="4826962" cy="2031325"/>
          </a:xfrm>
          <a:prstGeom prst="rect">
            <a:avLst/>
          </a:prstGeom>
        </p:spPr>
        <p:txBody>
          <a:bodyPr wrap="none">
            <a:spAutoFit/>
          </a:bodyPr>
          <a:lstStyle/>
          <a:p>
            <a:r>
              <a:rPr lang="ru-RU" dirty="0"/>
              <a:t>17 дошкольных учреждений;</a:t>
            </a:r>
          </a:p>
          <a:p>
            <a:r>
              <a:rPr lang="ru-RU" dirty="0"/>
              <a:t>18 общеобразовательных учреждений</a:t>
            </a:r>
          </a:p>
          <a:p>
            <a:r>
              <a:rPr lang="ru-RU" dirty="0"/>
              <a:t>(6 основных (5 малокомплектных); 12 средних;</a:t>
            </a:r>
          </a:p>
          <a:p>
            <a:r>
              <a:rPr lang="ru-RU" dirty="0"/>
              <a:t>3 учреждения дополнительного образования;</a:t>
            </a:r>
          </a:p>
          <a:p>
            <a:r>
              <a:rPr lang="ru-RU" dirty="0"/>
              <a:t>1 частное учреждение СПО</a:t>
            </a:r>
          </a:p>
          <a:p>
            <a:endParaRPr lang="ru-RU" dirty="0"/>
          </a:p>
          <a:p>
            <a:endParaRPr lang="ru-RU" dirty="0"/>
          </a:p>
        </p:txBody>
      </p:sp>
      <p:sp>
        <p:nvSpPr>
          <p:cNvPr id="5" name="TextBox 4">
            <a:extLst>
              <a:ext uri="{FF2B5EF4-FFF2-40B4-BE49-F238E27FC236}">
                <a16:creationId xmlns:a16="http://schemas.microsoft.com/office/drawing/2014/main" id="{EBF87CC8-6977-4B32-8285-F48D848A6B51}"/>
              </a:ext>
            </a:extLst>
          </p:cNvPr>
          <p:cNvSpPr txBox="1"/>
          <p:nvPr/>
        </p:nvSpPr>
        <p:spPr>
          <a:xfrm>
            <a:off x="6363478" y="1408922"/>
            <a:ext cx="5346440" cy="1200329"/>
          </a:xfrm>
          <a:prstGeom prst="rect">
            <a:avLst/>
          </a:prstGeom>
          <a:noFill/>
        </p:spPr>
        <p:txBody>
          <a:bodyPr wrap="square" rtlCol="0">
            <a:spAutoFit/>
          </a:bodyPr>
          <a:lstStyle/>
          <a:p>
            <a:r>
              <a:rPr lang="ru-RU" dirty="0"/>
              <a:t>Численность воспитанников ДОУ – 1618 (2306 мест);</a:t>
            </a:r>
          </a:p>
          <a:p>
            <a:r>
              <a:rPr lang="ru-RU" dirty="0"/>
              <a:t>Численность учащихся школ – 4918 (6659 мест);</a:t>
            </a:r>
          </a:p>
          <a:p>
            <a:r>
              <a:rPr lang="ru-RU" dirty="0"/>
              <a:t>(вторая смена отсутствует);</a:t>
            </a:r>
          </a:p>
          <a:p>
            <a:r>
              <a:rPr lang="ru-RU" dirty="0"/>
              <a:t>Численность воспитанников УДО – 3 356</a:t>
            </a:r>
          </a:p>
        </p:txBody>
      </p:sp>
      <p:sp>
        <p:nvSpPr>
          <p:cNvPr id="14" name="TextBox 13">
            <a:extLst>
              <a:ext uri="{FF2B5EF4-FFF2-40B4-BE49-F238E27FC236}">
                <a16:creationId xmlns:a16="http://schemas.microsoft.com/office/drawing/2014/main" id="{DF2D6D6A-93C8-4131-8210-B1961AA75A26}"/>
              </a:ext>
            </a:extLst>
          </p:cNvPr>
          <p:cNvSpPr txBox="1"/>
          <p:nvPr/>
        </p:nvSpPr>
        <p:spPr>
          <a:xfrm>
            <a:off x="597159" y="3028509"/>
            <a:ext cx="10991461" cy="3139321"/>
          </a:xfrm>
          <a:prstGeom prst="rect">
            <a:avLst/>
          </a:prstGeom>
          <a:noFill/>
        </p:spPr>
        <p:txBody>
          <a:bodyPr wrap="square" rtlCol="0">
            <a:spAutoFit/>
          </a:bodyPr>
          <a:lstStyle/>
          <a:p>
            <a:r>
              <a:rPr lang="ru-RU" dirty="0"/>
              <a:t>В анализируемый период за счет участия в региональных программах и средств муниципального бюджета:</a:t>
            </a:r>
          </a:p>
          <a:p>
            <a:r>
              <a:rPr lang="ru-RU" dirty="0"/>
              <a:t>построена МБОУ СОШ № 1 на 350  мест;</a:t>
            </a:r>
          </a:p>
          <a:p>
            <a:r>
              <a:rPr lang="ru-RU" dirty="0"/>
              <a:t>реконструировано и введено в эксплуатацию здание Спортивной школы; </a:t>
            </a:r>
          </a:p>
          <a:p>
            <a:r>
              <a:rPr lang="ru-RU" dirty="0"/>
              <a:t>приобретено здание, для функционирования дошкольного образовательного учреждения на 165 мест; </a:t>
            </a:r>
          </a:p>
          <a:p>
            <a:r>
              <a:rPr lang="ru-RU" dirty="0"/>
              <a:t>капитальный ремонт и приобретение оборудования МБДОУ № 25 в ст. Бородинской; </a:t>
            </a:r>
          </a:p>
          <a:p>
            <a:r>
              <a:rPr lang="ru-RU" dirty="0"/>
              <a:t>капитально отремонтировано 8 пищеблоков и обеденных залов (школы и ДОУ);</a:t>
            </a:r>
          </a:p>
          <a:p>
            <a:r>
              <a:rPr lang="ru-RU" dirty="0"/>
              <a:t>капитально  отремонтированы кровли в 6 учреждениях;</a:t>
            </a:r>
          </a:p>
          <a:p>
            <a:r>
              <a:rPr lang="ru-RU" dirty="0"/>
              <a:t>заменено ограждение в 8 учреждениях; отремонтированы покрытия 3 спортивных площадок;</a:t>
            </a:r>
          </a:p>
          <a:p>
            <a:r>
              <a:rPr lang="ru-RU" dirty="0"/>
              <a:t>благоустроены территории 9 общеобразовательных и дошкольных организаций; </a:t>
            </a:r>
          </a:p>
          <a:p>
            <a:r>
              <a:rPr lang="ru-RU" dirty="0"/>
              <a:t>капитально отремонтировано 34 кабинета (кабинеты ОБЖ, информатики, технологии, химии, физики, биологии) в рамках участия в проекте «Точка Роста».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GroupShape 104"/>
        <p:cNvGrpSpPr/>
        <p:nvPr/>
      </p:nvGrpSpPr>
      <p:grpSpPr>
        <a:xfrm>
          <a:off x="0" y="0"/>
          <a:ext cx="0" cy="0"/>
          <a:chOff x="0" y="0"/>
          <a:chExt cx="0" cy="0"/>
        </a:xfrm>
      </p:grpSpPr>
      <p:pic>
        <p:nvPicPr>
          <p:cNvPr id="106" name="Picture 106"/>
          <p:cNvPicPr/>
          <p:nvPr/>
        </p:nvPicPr>
        <p:blipFill>
          <a:blip r:embed="rId2"/>
          <a:stretch/>
        </p:blipFill>
        <p:spPr>
          <a:xfrm>
            <a:off x="0" y="0"/>
            <a:ext cx="12192000" cy="6858000"/>
          </a:xfrm>
          <a:prstGeom prst="rect">
            <a:avLst/>
          </a:prstGeom>
        </p:spPr>
      </p:pic>
      <p:sp>
        <p:nvSpPr>
          <p:cNvPr id="107" name="Shape 107"/>
          <p:cNvSpPr txBox="1"/>
          <p:nvPr/>
        </p:nvSpPr>
        <p:spPr>
          <a:xfrm>
            <a:off x="2126329" y="168275"/>
            <a:ext cx="9956624" cy="461665"/>
          </a:xfrm>
          <a:prstGeom prst="rect">
            <a:avLst/>
          </a:prstGeom>
          <a:noFill/>
        </p:spPr>
        <p:txBody>
          <a:bodyPr wrap="square" lIns="91440" tIns="45720" rIns="91440" bIns="45720">
            <a:spAutoFit/>
          </a:bodyPr>
          <a:lstStyle/>
          <a:p>
            <a:pPr marL="0" indent="0" algn="ctr"/>
            <a:r>
              <a:rPr sz="2400" b="1">
                <a:solidFill>
                  <a:srgbClr val="002060"/>
                </a:solidFill>
                <a:latin typeface="Segoe UI"/>
                <a:ea typeface="Segoe UI"/>
                <a:cs typeface="Segoe UI"/>
              </a:rPr>
              <a:t>Вызовы и проблемы системы образования</a:t>
            </a:r>
          </a:p>
        </p:txBody>
      </p:sp>
      <p:sp>
        <p:nvSpPr>
          <p:cNvPr id="112" name="Shape 112"/>
          <p:cNvSpPr/>
          <p:nvPr/>
        </p:nvSpPr>
        <p:spPr>
          <a:xfrm>
            <a:off x="63500" y="-136525"/>
            <a:ext cx="304800" cy="304800"/>
          </a:xfrm>
          <a:prstGeom prst="rect">
            <a:avLst/>
          </a:prstGeom>
          <a:noFill/>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113" name="Shape 113"/>
          <p:cNvSpPr/>
          <p:nvPr/>
        </p:nvSpPr>
        <p:spPr>
          <a:xfrm>
            <a:off x="215900" y="15875"/>
            <a:ext cx="304800" cy="304800"/>
          </a:xfrm>
          <a:prstGeom prst="rect">
            <a:avLst/>
          </a:prstGeom>
          <a:noFill/>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2" name="Прямоугольник 1">
            <a:extLst>
              <a:ext uri="{FF2B5EF4-FFF2-40B4-BE49-F238E27FC236}">
                <a16:creationId xmlns:a16="http://schemas.microsoft.com/office/drawing/2014/main" id="{A3C2F770-D87B-4FAF-97B8-937CA70E00EA}"/>
              </a:ext>
            </a:extLst>
          </p:cNvPr>
          <p:cNvSpPr/>
          <p:nvPr/>
        </p:nvSpPr>
        <p:spPr>
          <a:xfrm>
            <a:off x="821094" y="1305342"/>
            <a:ext cx="10608906" cy="4524315"/>
          </a:xfrm>
          <a:prstGeom prst="rect">
            <a:avLst/>
          </a:prstGeom>
        </p:spPr>
        <p:txBody>
          <a:bodyPr wrap="square">
            <a:spAutoFit/>
          </a:bodyPr>
          <a:lstStyle/>
          <a:p>
            <a:pPr>
              <a:lnSpc>
                <a:spcPct val="150000"/>
              </a:lnSpc>
            </a:pPr>
            <a:r>
              <a:rPr lang="ru-RU" dirty="0"/>
              <a:t>1. Сокращение контингента учащихся и воспитанников;</a:t>
            </a:r>
          </a:p>
          <a:p>
            <a:pPr>
              <a:lnSpc>
                <a:spcPct val="150000"/>
              </a:lnSpc>
            </a:pPr>
            <a:r>
              <a:rPr lang="ru-RU" dirty="0"/>
              <a:t>2. Недостаточность материально-технического оснащения образовательного процесса в соответствии с современными требованиями, вследствие недостаточности финансирования (неукомплектованность сельских и городских школ учащимися);</a:t>
            </a:r>
          </a:p>
          <a:p>
            <a:pPr>
              <a:lnSpc>
                <a:spcPct val="150000"/>
              </a:lnSpc>
            </a:pPr>
            <a:r>
              <a:rPr lang="ru-RU" dirty="0"/>
              <a:t>3.Наличие вакансий административно – управленческого персонала;</a:t>
            </a:r>
          </a:p>
          <a:p>
            <a:pPr>
              <a:lnSpc>
                <a:spcPct val="150000"/>
              </a:lnSpc>
            </a:pPr>
            <a:r>
              <a:rPr lang="ru-RU" dirty="0"/>
              <a:t>4. Большая педагогическая нагрузка, вследствие значительного количества детей – инвалидов и детей с ОВЗ, обучающихся на дому (129)</a:t>
            </a:r>
          </a:p>
          <a:p>
            <a:pPr>
              <a:lnSpc>
                <a:spcPct val="150000"/>
              </a:lnSpc>
            </a:pPr>
            <a:r>
              <a:rPr lang="ru-RU" dirty="0"/>
              <a:t>5.Наличие большого количества педагогов пенсионного возраста;  </a:t>
            </a:r>
          </a:p>
          <a:p>
            <a:pPr>
              <a:lnSpc>
                <a:spcPct val="150000"/>
              </a:lnSpc>
            </a:pPr>
            <a:r>
              <a:rPr lang="ru-RU" dirty="0"/>
              <a:t>6. Наличие большого количества малокомплектных (5) и условно малокомплектных (4) школ, которые не  дают качественное образование (50% от общего количества ОО)</a:t>
            </a:r>
          </a:p>
          <a:p>
            <a:endParaRPr lang="ru-RU" dirty="0"/>
          </a:p>
        </p:txBody>
      </p:sp>
      <p:pic>
        <p:nvPicPr>
          <p:cNvPr id="3" name="Рисунок 2">
            <a:extLst>
              <a:ext uri="{FF2B5EF4-FFF2-40B4-BE49-F238E27FC236}">
                <a16:creationId xmlns:a16="http://schemas.microsoft.com/office/drawing/2014/main" id="{A6787631-1E24-433F-96BD-FCC74E1F624F}"/>
              </a:ext>
            </a:extLst>
          </p:cNvPr>
          <p:cNvPicPr>
            <a:picLocks noChangeAspect="1"/>
          </p:cNvPicPr>
          <p:nvPr/>
        </p:nvPicPr>
        <p:blipFill>
          <a:blip r:embed="rId3"/>
          <a:stretch>
            <a:fillRect/>
          </a:stretch>
        </p:blipFill>
        <p:spPr>
          <a:xfrm>
            <a:off x="449206" y="137335"/>
            <a:ext cx="743776" cy="9266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GroupShape 114"/>
        <p:cNvGrpSpPr/>
        <p:nvPr/>
      </p:nvGrpSpPr>
      <p:grpSpPr>
        <a:xfrm>
          <a:off x="0" y="0"/>
          <a:ext cx="0" cy="0"/>
          <a:chOff x="0" y="0"/>
          <a:chExt cx="0" cy="0"/>
        </a:xfrm>
      </p:grpSpPr>
      <p:pic>
        <p:nvPicPr>
          <p:cNvPr id="116" name="Picture 116"/>
          <p:cNvPicPr/>
          <p:nvPr/>
        </p:nvPicPr>
        <p:blipFill>
          <a:blip r:embed="rId2"/>
          <a:stretch/>
        </p:blipFill>
        <p:spPr>
          <a:xfrm>
            <a:off x="26178" y="0"/>
            <a:ext cx="12192000" cy="6845704"/>
          </a:xfrm>
          <a:prstGeom prst="rect">
            <a:avLst/>
          </a:prstGeom>
        </p:spPr>
      </p:pic>
      <p:sp>
        <p:nvSpPr>
          <p:cNvPr id="117" name="Shape 117"/>
          <p:cNvSpPr txBox="1"/>
          <p:nvPr/>
        </p:nvSpPr>
        <p:spPr>
          <a:xfrm>
            <a:off x="2158227" y="160628"/>
            <a:ext cx="9956624" cy="1200329"/>
          </a:xfrm>
          <a:prstGeom prst="rect">
            <a:avLst/>
          </a:prstGeom>
          <a:noFill/>
        </p:spPr>
        <p:txBody>
          <a:bodyPr wrap="square" lIns="91440" tIns="45720" rIns="91440" bIns="45720">
            <a:spAutoFit/>
          </a:bodyPr>
          <a:lstStyle/>
          <a:p>
            <a:pPr marL="0" indent="0" algn="ctr"/>
            <a:r>
              <a:rPr sz="2400" b="1">
                <a:solidFill>
                  <a:srgbClr val="002060"/>
                </a:solidFill>
                <a:latin typeface="Segoe UI"/>
                <a:ea typeface="Segoe UI"/>
                <a:cs typeface="Segoe UI"/>
              </a:rPr>
              <a:t>Дошкольное образование. Демографические показатели контингента воспитанников и педагогов с 2018 по 2024 годы. Прогноз показателей с 2025 по 2030 годы.</a:t>
            </a:r>
          </a:p>
        </p:txBody>
      </p:sp>
      <p:sp>
        <p:nvSpPr>
          <p:cNvPr id="122" name="Shape 122"/>
          <p:cNvSpPr/>
          <p:nvPr/>
        </p:nvSpPr>
        <p:spPr>
          <a:xfrm>
            <a:off x="63500" y="-136525"/>
            <a:ext cx="304800" cy="304800"/>
          </a:xfrm>
          <a:prstGeom prst="rect">
            <a:avLst/>
          </a:prstGeom>
          <a:noFill/>
        </p:spPr>
        <p:txBody>
          <a:bodyPr vert="horz" wrap="square" lIns="91440" tIns="45720" rIns="91440" bIns="45720" anchor="t"/>
          <a:lstStyle/>
          <a:p>
            <a:pPr marL="0" indent="0" algn="l"/>
            <a:endParaRPr sz="1800">
              <a:solidFill>
                <a:schemeClr val="tx1"/>
              </a:solidFill>
              <a:latin typeface="+mn-lt"/>
              <a:ea typeface="+mn-ea"/>
              <a:cs typeface="+mn-cs"/>
            </a:endParaRPr>
          </a:p>
        </p:txBody>
      </p:sp>
      <p:pic>
        <p:nvPicPr>
          <p:cNvPr id="2" name="Рисунок 1">
            <a:extLst>
              <a:ext uri="{FF2B5EF4-FFF2-40B4-BE49-F238E27FC236}">
                <a16:creationId xmlns:a16="http://schemas.microsoft.com/office/drawing/2014/main" id="{5C682C61-91AE-4EE5-9980-349C3FFC8E45}"/>
              </a:ext>
            </a:extLst>
          </p:cNvPr>
          <p:cNvPicPr>
            <a:picLocks noChangeAspect="1"/>
          </p:cNvPicPr>
          <p:nvPr/>
        </p:nvPicPr>
        <p:blipFill>
          <a:blip r:embed="rId3"/>
          <a:stretch>
            <a:fillRect/>
          </a:stretch>
        </p:blipFill>
        <p:spPr>
          <a:xfrm>
            <a:off x="368300" y="221277"/>
            <a:ext cx="743776" cy="926672"/>
          </a:xfrm>
          <a:prstGeom prst="rect">
            <a:avLst/>
          </a:prstGeom>
        </p:spPr>
      </p:pic>
      <p:graphicFrame>
        <p:nvGraphicFramePr>
          <p:cNvPr id="9" name="Диаграмма 8">
            <a:extLst>
              <a:ext uri="{FF2B5EF4-FFF2-40B4-BE49-F238E27FC236}">
                <a16:creationId xmlns:a16="http://schemas.microsoft.com/office/drawing/2014/main" id="{D3AFC00C-94BE-45B2-9A69-F9CC370169A0}"/>
              </a:ext>
            </a:extLst>
          </p:cNvPr>
          <p:cNvGraphicFramePr/>
          <p:nvPr>
            <p:extLst>
              <p:ext uri="{D42A27DB-BD31-4B8C-83A1-F6EECF244321}">
                <p14:modId xmlns:p14="http://schemas.microsoft.com/office/powerpoint/2010/main" val="3404292366"/>
              </p:ext>
            </p:extLst>
          </p:nvPr>
        </p:nvGraphicFramePr>
        <p:xfrm>
          <a:off x="613748" y="1558131"/>
          <a:ext cx="4051559" cy="19647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Диаграмма 18">
            <a:extLst>
              <a:ext uri="{FF2B5EF4-FFF2-40B4-BE49-F238E27FC236}">
                <a16:creationId xmlns:a16="http://schemas.microsoft.com/office/drawing/2014/main" id="{04C2F12D-0E96-4196-8432-8D423FF7C151}"/>
              </a:ext>
            </a:extLst>
          </p:cNvPr>
          <p:cNvGraphicFramePr/>
          <p:nvPr>
            <p:extLst>
              <p:ext uri="{D42A27DB-BD31-4B8C-83A1-F6EECF244321}">
                <p14:modId xmlns:p14="http://schemas.microsoft.com/office/powerpoint/2010/main" val="2880987903"/>
              </p:ext>
            </p:extLst>
          </p:nvPr>
        </p:nvGraphicFramePr>
        <p:xfrm>
          <a:off x="6427242" y="1497482"/>
          <a:ext cx="4228841" cy="19315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Диаграмма 21">
            <a:extLst>
              <a:ext uri="{FF2B5EF4-FFF2-40B4-BE49-F238E27FC236}">
                <a16:creationId xmlns:a16="http://schemas.microsoft.com/office/drawing/2014/main" id="{F4AA0D09-844E-461A-AFAB-FC10FE436DB0}"/>
              </a:ext>
            </a:extLst>
          </p:cNvPr>
          <p:cNvGraphicFramePr/>
          <p:nvPr>
            <p:extLst>
              <p:ext uri="{D42A27DB-BD31-4B8C-83A1-F6EECF244321}">
                <p14:modId xmlns:p14="http://schemas.microsoft.com/office/powerpoint/2010/main" val="2334222513"/>
              </p:ext>
            </p:extLst>
          </p:nvPr>
        </p:nvGraphicFramePr>
        <p:xfrm>
          <a:off x="613748" y="4314609"/>
          <a:ext cx="5283200" cy="2059543"/>
        </p:xfrm>
        <a:graphic>
          <a:graphicData uri="http://schemas.openxmlformats.org/drawingml/2006/chart">
            <c:chart xmlns:c="http://schemas.openxmlformats.org/drawingml/2006/chart" xmlns:r="http://schemas.openxmlformats.org/officeDocument/2006/relationships" r:id="rId6"/>
          </a:graphicData>
        </a:graphic>
      </p:graphicFrame>
      <p:sp>
        <p:nvSpPr>
          <p:cNvPr id="3" name="Прямоугольник 2">
            <a:extLst>
              <a:ext uri="{FF2B5EF4-FFF2-40B4-BE49-F238E27FC236}">
                <a16:creationId xmlns:a16="http://schemas.microsoft.com/office/drawing/2014/main" id="{76AC5E8F-2E1F-4105-99B8-C9EF5D1106F0}"/>
              </a:ext>
            </a:extLst>
          </p:cNvPr>
          <p:cNvSpPr/>
          <p:nvPr/>
        </p:nvSpPr>
        <p:spPr>
          <a:xfrm>
            <a:off x="674398" y="3732269"/>
            <a:ext cx="5161900" cy="369332"/>
          </a:xfrm>
          <a:prstGeom prst="rect">
            <a:avLst/>
          </a:prstGeom>
        </p:spPr>
        <p:txBody>
          <a:bodyPr wrap="square">
            <a:spAutoFit/>
          </a:bodyPr>
          <a:lstStyle/>
          <a:p>
            <a:r>
              <a:rPr lang="ru-RU" dirty="0">
                <a:latin typeface="Arial Narrow" panose="020B0606020202030204" pitchFamily="34" charset="0"/>
              </a:rPr>
              <a:t>Доступность дошкольного образования - 100%. </a:t>
            </a:r>
          </a:p>
        </p:txBody>
      </p:sp>
      <p:sp>
        <p:nvSpPr>
          <p:cNvPr id="4" name="Прямоугольник 3">
            <a:extLst>
              <a:ext uri="{FF2B5EF4-FFF2-40B4-BE49-F238E27FC236}">
                <a16:creationId xmlns:a16="http://schemas.microsoft.com/office/drawing/2014/main" id="{9A06690B-6FA5-4E10-B408-E93D594757DA}"/>
              </a:ext>
            </a:extLst>
          </p:cNvPr>
          <p:cNvSpPr/>
          <p:nvPr/>
        </p:nvSpPr>
        <p:spPr>
          <a:xfrm>
            <a:off x="1933889" y="6398210"/>
            <a:ext cx="2260362" cy="369332"/>
          </a:xfrm>
          <a:prstGeom prst="rect">
            <a:avLst/>
          </a:prstGeom>
        </p:spPr>
        <p:txBody>
          <a:bodyPr wrap="none">
            <a:spAutoFit/>
          </a:bodyPr>
          <a:lstStyle/>
          <a:p>
            <a:r>
              <a:rPr lang="ru-RU" dirty="0"/>
              <a:t>Вакансии - 18 ставок </a:t>
            </a:r>
          </a:p>
        </p:txBody>
      </p:sp>
      <p:sp>
        <p:nvSpPr>
          <p:cNvPr id="13" name="Прямоугольник 12">
            <a:extLst>
              <a:ext uri="{FF2B5EF4-FFF2-40B4-BE49-F238E27FC236}">
                <a16:creationId xmlns:a16="http://schemas.microsoft.com/office/drawing/2014/main" id="{0EAB271B-4D16-4263-88E2-CE22738ABBFF}"/>
              </a:ext>
            </a:extLst>
          </p:cNvPr>
          <p:cNvSpPr/>
          <p:nvPr/>
        </p:nvSpPr>
        <p:spPr>
          <a:xfrm>
            <a:off x="5896948" y="3645966"/>
            <a:ext cx="6096000" cy="1015663"/>
          </a:xfrm>
          <a:prstGeom prst="rect">
            <a:avLst/>
          </a:prstGeom>
        </p:spPr>
        <p:txBody>
          <a:bodyPr>
            <a:spAutoFit/>
          </a:bodyPr>
          <a:lstStyle/>
          <a:p>
            <a:r>
              <a:rPr lang="ru-RU" sz="2000" kern="100" dirty="0">
                <a:latin typeface="Arial Narrow" panose="020B0606020202030204" pitchFamily="34" charset="0"/>
                <a:ea typeface="Calibri" panose="020F0502020204030204" pitchFamily="34" charset="0"/>
              </a:rPr>
              <a:t>Дошкольным образованием обеспечивается 100% детей с ОВЗ, ставших на учёт для предоставления места в детском саду. </a:t>
            </a:r>
            <a:endParaRPr lang="ru-RU" sz="2000" dirty="0">
              <a:latin typeface="Arial Narrow" panose="020B0606020202030204" pitchFamily="34" charset="0"/>
            </a:endParaRPr>
          </a:p>
        </p:txBody>
      </p:sp>
      <p:sp>
        <p:nvSpPr>
          <p:cNvPr id="14" name="Прямоугольник 13">
            <a:extLst>
              <a:ext uri="{FF2B5EF4-FFF2-40B4-BE49-F238E27FC236}">
                <a16:creationId xmlns:a16="http://schemas.microsoft.com/office/drawing/2014/main" id="{8BD9B119-50DC-45C1-B4E2-84FCC54C8672}"/>
              </a:ext>
            </a:extLst>
          </p:cNvPr>
          <p:cNvSpPr/>
          <p:nvPr/>
        </p:nvSpPr>
        <p:spPr>
          <a:xfrm>
            <a:off x="5965369" y="4618055"/>
            <a:ext cx="5912500" cy="1938992"/>
          </a:xfrm>
          <a:prstGeom prst="rect">
            <a:avLst/>
          </a:prstGeom>
        </p:spPr>
        <p:txBody>
          <a:bodyPr wrap="square">
            <a:spAutoFit/>
          </a:bodyPr>
          <a:lstStyle/>
          <a:p>
            <a:r>
              <a:rPr lang="ru-RU" sz="2000" dirty="0">
                <a:latin typeface="Arial Narrow" panose="020B0606020202030204" pitchFamily="34" charset="0"/>
              </a:rPr>
              <a:t>Для детей с ОВЗ работают 24 группы компенсирующей направленности. Из них 22 – для детей с тяжелым нарушением речи (посещают 259 детей); 2 – для детей со сложным дефектом (посещают 13 детей),  2 группы комбинированной направленности, которые посещают 21 ребенок с ОВЗ.</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GroupShape 123"/>
        <p:cNvGrpSpPr/>
        <p:nvPr/>
      </p:nvGrpSpPr>
      <p:grpSpPr>
        <a:xfrm>
          <a:off x="0" y="0"/>
          <a:ext cx="0" cy="0"/>
          <a:chOff x="0" y="0"/>
          <a:chExt cx="0" cy="0"/>
        </a:xfrm>
      </p:grpSpPr>
      <p:pic>
        <p:nvPicPr>
          <p:cNvPr id="125" name="Picture 125"/>
          <p:cNvPicPr/>
          <p:nvPr/>
        </p:nvPicPr>
        <p:blipFill>
          <a:blip r:embed="rId2"/>
          <a:stretch/>
        </p:blipFill>
        <p:spPr>
          <a:xfrm>
            <a:off x="0" y="23734"/>
            <a:ext cx="12192000" cy="6845704"/>
          </a:xfrm>
          <a:prstGeom prst="rect">
            <a:avLst/>
          </a:prstGeom>
        </p:spPr>
      </p:pic>
      <p:sp>
        <p:nvSpPr>
          <p:cNvPr id="126" name="Shape 126"/>
          <p:cNvSpPr txBox="1"/>
          <p:nvPr/>
        </p:nvSpPr>
        <p:spPr>
          <a:xfrm>
            <a:off x="2126329" y="168275"/>
            <a:ext cx="9956624" cy="1200329"/>
          </a:xfrm>
          <a:prstGeom prst="rect">
            <a:avLst/>
          </a:prstGeom>
          <a:noFill/>
        </p:spPr>
        <p:txBody>
          <a:bodyPr wrap="square" lIns="91440" tIns="45720" rIns="91440" bIns="45720">
            <a:spAutoFit/>
          </a:bodyPr>
          <a:lstStyle/>
          <a:p>
            <a:pPr marL="0" indent="0" algn="ctr"/>
            <a:r>
              <a:rPr sz="2400" b="1" dirty="0" err="1">
                <a:solidFill>
                  <a:srgbClr val="002060"/>
                </a:solidFill>
                <a:latin typeface="Segoe UI"/>
                <a:ea typeface="Segoe UI"/>
                <a:cs typeface="Segoe UI"/>
              </a:rPr>
              <a:t>Основные</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показатели</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системы</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дошкольного</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образования</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базовое</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значение</a:t>
            </a:r>
            <a:r>
              <a:rPr sz="2400" b="1" dirty="0">
                <a:solidFill>
                  <a:srgbClr val="002060"/>
                </a:solidFill>
                <a:latin typeface="Segoe UI"/>
                <a:ea typeface="Segoe UI"/>
                <a:cs typeface="Segoe UI"/>
              </a:rPr>
              <a:t> 2024 </a:t>
            </a:r>
            <a:r>
              <a:rPr sz="2400" b="1" dirty="0" err="1">
                <a:solidFill>
                  <a:srgbClr val="002060"/>
                </a:solidFill>
                <a:latin typeface="Segoe UI"/>
                <a:ea typeface="Segoe UI"/>
                <a:cs typeface="Segoe UI"/>
              </a:rPr>
              <a:t>год</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плановые</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показатели</a:t>
            </a:r>
            <a:r>
              <a:rPr sz="2400" b="1" dirty="0">
                <a:solidFill>
                  <a:srgbClr val="002060"/>
                </a:solidFill>
                <a:latin typeface="Segoe UI"/>
                <a:ea typeface="Segoe UI"/>
                <a:cs typeface="Segoe UI"/>
              </a:rPr>
              <a:t> и </a:t>
            </a:r>
            <a:r>
              <a:rPr sz="2400" b="1" dirty="0" err="1">
                <a:solidFill>
                  <a:srgbClr val="002060"/>
                </a:solidFill>
                <a:latin typeface="Segoe UI"/>
                <a:ea typeface="Segoe UI"/>
                <a:cs typeface="Segoe UI"/>
              </a:rPr>
              <a:t>индикаторы</a:t>
            </a:r>
            <a:r>
              <a:rPr sz="2400" b="1" dirty="0">
                <a:solidFill>
                  <a:srgbClr val="002060"/>
                </a:solidFill>
                <a:latin typeface="Segoe UI"/>
                <a:ea typeface="Segoe UI"/>
                <a:cs typeface="Segoe UI"/>
              </a:rPr>
              <a:t> </a:t>
            </a:r>
            <a:r>
              <a:rPr sz="2400" b="1" dirty="0" err="1">
                <a:solidFill>
                  <a:srgbClr val="002060"/>
                </a:solidFill>
                <a:latin typeface="Segoe UI"/>
                <a:ea typeface="Segoe UI"/>
                <a:cs typeface="Segoe UI"/>
              </a:rPr>
              <a:t>на</a:t>
            </a:r>
            <a:r>
              <a:rPr sz="2400" b="1" dirty="0">
                <a:solidFill>
                  <a:srgbClr val="002060"/>
                </a:solidFill>
                <a:latin typeface="Segoe UI"/>
                <a:ea typeface="Segoe UI"/>
                <a:cs typeface="Segoe UI"/>
              </a:rPr>
              <a:t> 2025-2030 </a:t>
            </a:r>
            <a:r>
              <a:rPr sz="2400" b="1" dirty="0" err="1">
                <a:solidFill>
                  <a:srgbClr val="002060"/>
                </a:solidFill>
                <a:latin typeface="Segoe UI"/>
                <a:ea typeface="Segoe UI"/>
                <a:cs typeface="Segoe UI"/>
              </a:rPr>
              <a:t>годы</a:t>
            </a:r>
            <a:endParaRPr sz="2400" b="1" dirty="0">
              <a:solidFill>
                <a:srgbClr val="002060"/>
              </a:solidFill>
              <a:latin typeface="Segoe UI"/>
              <a:ea typeface="Segoe UI"/>
              <a:cs typeface="Segoe UI"/>
            </a:endParaRPr>
          </a:p>
        </p:txBody>
      </p:sp>
      <p:sp>
        <p:nvSpPr>
          <p:cNvPr id="131" name="Shape 131"/>
          <p:cNvSpPr/>
          <p:nvPr/>
        </p:nvSpPr>
        <p:spPr>
          <a:xfrm>
            <a:off x="63500" y="-136525"/>
            <a:ext cx="304800" cy="304800"/>
          </a:xfrm>
          <a:prstGeom prst="rect">
            <a:avLst/>
          </a:prstGeom>
          <a:noFill/>
        </p:spPr>
        <p:txBody>
          <a:bodyPr vert="horz" wrap="square" lIns="91440" tIns="45720" rIns="91440" bIns="45720" anchor="t"/>
          <a:lstStyle/>
          <a:p>
            <a:pPr marL="0" indent="0" algn="l"/>
            <a:endParaRPr sz="1800">
              <a:solidFill>
                <a:schemeClr val="tx1"/>
              </a:solidFill>
              <a:latin typeface="+mn-lt"/>
              <a:ea typeface="+mn-ea"/>
              <a:cs typeface="+mn-cs"/>
            </a:endParaRPr>
          </a:p>
        </p:txBody>
      </p:sp>
      <p:pic>
        <p:nvPicPr>
          <p:cNvPr id="2" name="Рисунок 1">
            <a:extLst>
              <a:ext uri="{FF2B5EF4-FFF2-40B4-BE49-F238E27FC236}">
                <a16:creationId xmlns:a16="http://schemas.microsoft.com/office/drawing/2014/main" id="{6D9C18C7-B3DF-4BC3-81E8-DA9051F5792C}"/>
              </a:ext>
            </a:extLst>
          </p:cNvPr>
          <p:cNvPicPr>
            <a:picLocks noChangeAspect="1"/>
          </p:cNvPicPr>
          <p:nvPr/>
        </p:nvPicPr>
        <p:blipFill>
          <a:blip r:embed="rId3"/>
          <a:stretch>
            <a:fillRect/>
          </a:stretch>
        </p:blipFill>
        <p:spPr>
          <a:xfrm>
            <a:off x="368300" y="168275"/>
            <a:ext cx="743776" cy="926672"/>
          </a:xfrm>
          <a:prstGeom prst="rect">
            <a:avLst/>
          </a:prstGeom>
        </p:spPr>
      </p:pic>
      <p:graphicFrame>
        <p:nvGraphicFramePr>
          <p:cNvPr id="4" name="Таблица 3">
            <a:extLst>
              <a:ext uri="{FF2B5EF4-FFF2-40B4-BE49-F238E27FC236}">
                <a16:creationId xmlns:a16="http://schemas.microsoft.com/office/drawing/2014/main" id="{F8C41D30-63A7-489D-9D4B-31667994846A}"/>
              </a:ext>
            </a:extLst>
          </p:cNvPr>
          <p:cNvGraphicFramePr>
            <a:graphicFrameLocks noGrp="1"/>
          </p:cNvGraphicFramePr>
          <p:nvPr>
            <p:extLst>
              <p:ext uri="{D42A27DB-BD31-4B8C-83A1-F6EECF244321}">
                <p14:modId xmlns:p14="http://schemas.microsoft.com/office/powerpoint/2010/main" val="3488896711"/>
              </p:ext>
            </p:extLst>
          </p:nvPr>
        </p:nvGraphicFramePr>
        <p:xfrm>
          <a:off x="740188" y="1513145"/>
          <a:ext cx="11168744" cy="4627280"/>
        </p:xfrm>
        <a:graphic>
          <a:graphicData uri="http://schemas.openxmlformats.org/drawingml/2006/table">
            <a:tbl>
              <a:tblPr firstRow="1" firstCol="1" bandRow="1"/>
              <a:tblGrid>
                <a:gridCol w="337370">
                  <a:extLst>
                    <a:ext uri="{9D8B030D-6E8A-4147-A177-3AD203B41FA5}">
                      <a16:colId xmlns:a16="http://schemas.microsoft.com/office/drawing/2014/main" val="312256472"/>
                    </a:ext>
                  </a:extLst>
                </a:gridCol>
                <a:gridCol w="941087">
                  <a:extLst>
                    <a:ext uri="{9D8B030D-6E8A-4147-A177-3AD203B41FA5}">
                      <a16:colId xmlns:a16="http://schemas.microsoft.com/office/drawing/2014/main" val="746596533"/>
                    </a:ext>
                  </a:extLst>
                </a:gridCol>
                <a:gridCol w="6214723">
                  <a:extLst>
                    <a:ext uri="{9D8B030D-6E8A-4147-A177-3AD203B41FA5}">
                      <a16:colId xmlns:a16="http://schemas.microsoft.com/office/drawing/2014/main" val="3295906323"/>
                    </a:ext>
                  </a:extLst>
                </a:gridCol>
                <a:gridCol w="541568">
                  <a:extLst>
                    <a:ext uri="{9D8B030D-6E8A-4147-A177-3AD203B41FA5}">
                      <a16:colId xmlns:a16="http://schemas.microsoft.com/office/drawing/2014/main" val="1456162214"/>
                    </a:ext>
                  </a:extLst>
                </a:gridCol>
                <a:gridCol w="541568">
                  <a:extLst>
                    <a:ext uri="{9D8B030D-6E8A-4147-A177-3AD203B41FA5}">
                      <a16:colId xmlns:a16="http://schemas.microsoft.com/office/drawing/2014/main" val="1017958477"/>
                    </a:ext>
                  </a:extLst>
                </a:gridCol>
                <a:gridCol w="509020">
                  <a:extLst>
                    <a:ext uri="{9D8B030D-6E8A-4147-A177-3AD203B41FA5}">
                      <a16:colId xmlns:a16="http://schemas.microsoft.com/office/drawing/2014/main" val="124280694"/>
                    </a:ext>
                  </a:extLst>
                </a:gridCol>
                <a:gridCol w="452540">
                  <a:extLst>
                    <a:ext uri="{9D8B030D-6E8A-4147-A177-3AD203B41FA5}">
                      <a16:colId xmlns:a16="http://schemas.microsoft.com/office/drawing/2014/main" val="3538983436"/>
                    </a:ext>
                  </a:extLst>
                </a:gridCol>
                <a:gridCol w="407477">
                  <a:extLst>
                    <a:ext uri="{9D8B030D-6E8A-4147-A177-3AD203B41FA5}">
                      <a16:colId xmlns:a16="http://schemas.microsoft.com/office/drawing/2014/main" val="3510670304"/>
                    </a:ext>
                  </a:extLst>
                </a:gridCol>
                <a:gridCol w="407957">
                  <a:extLst>
                    <a:ext uri="{9D8B030D-6E8A-4147-A177-3AD203B41FA5}">
                      <a16:colId xmlns:a16="http://schemas.microsoft.com/office/drawing/2014/main" val="4025071532"/>
                    </a:ext>
                  </a:extLst>
                </a:gridCol>
                <a:gridCol w="407957">
                  <a:extLst>
                    <a:ext uri="{9D8B030D-6E8A-4147-A177-3AD203B41FA5}">
                      <a16:colId xmlns:a16="http://schemas.microsoft.com/office/drawing/2014/main" val="1702017304"/>
                    </a:ext>
                  </a:extLst>
                </a:gridCol>
                <a:gridCol w="407477">
                  <a:extLst>
                    <a:ext uri="{9D8B030D-6E8A-4147-A177-3AD203B41FA5}">
                      <a16:colId xmlns:a16="http://schemas.microsoft.com/office/drawing/2014/main" val="2528257318"/>
                    </a:ext>
                  </a:extLst>
                </a:gridCol>
              </a:tblGrid>
              <a:tr h="178006">
                <a:tc rowSpan="2">
                  <a:txBody>
                    <a:bodyPr/>
                    <a:lstStyle/>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a:t>
                      </a:r>
                    </a:p>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п/п</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Мероприятие</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Целевые показатели</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Ед.</a:t>
                      </a:r>
                    </a:p>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изм.</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endParaRPr lang="ru-RU" sz="1000"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2024</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gridSpan="6">
                  <a:txBody>
                    <a:bodyPr/>
                    <a:lstStyle/>
                    <a:p>
                      <a:pPr algn="ct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Целевые индикаторы на 2025-2030 гг</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08579465"/>
                  </a:ext>
                </a:extLst>
              </a:tr>
              <a:tr h="14360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2025</a:t>
                      </a:r>
                    </a:p>
                  </a:txBody>
                  <a:tcPr marL="38411" marR="38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2026</a:t>
                      </a:r>
                    </a:p>
                  </a:txBody>
                  <a:tcPr marL="38411" marR="38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2027</a:t>
                      </a:r>
                    </a:p>
                  </a:txBody>
                  <a:tcPr marL="38411" marR="38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2028</a:t>
                      </a:r>
                    </a:p>
                  </a:txBody>
                  <a:tcPr marL="38411" marR="38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2029</a:t>
                      </a:r>
                    </a:p>
                  </a:txBody>
                  <a:tcPr marL="38411" marR="38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2030</a:t>
                      </a:r>
                    </a:p>
                  </a:txBody>
                  <a:tcPr marL="38411" marR="38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924685"/>
                  </a:ext>
                </a:extLst>
              </a:tr>
              <a:tr h="410562">
                <a:tc rowSpan="2">
                  <a:txBody>
                    <a:bodyPr/>
                    <a:lstStyle/>
                    <a:p>
                      <a:pP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3.7.1.</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Повышение квалиф-ции педагогических работников и управленческих кадров</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Доля педагогических работников и управленческих кадров новых и капитально отремонтированных дошкольных образовательных организаций, повысивших свою квалификацию на базе региональных ИРО/ИПК, ЦНППМ, педагогических вузов </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100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 </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100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383791"/>
                  </a:ext>
                </a:extLst>
              </a:tr>
              <a:tr h="730526">
                <a:tc vMerge="1">
                  <a:txBody>
                    <a:bodyPr/>
                    <a:lstStyle/>
                    <a:p>
                      <a:endParaRPr lang="ru-RU"/>
                    </a:p>
                  </a:txBody>
                  <a:tcPr/>
                </a:tc>
                <a:tc vMerge="1">
                  <a:txBody>
                    <a:bodyPr/>
                    <a:lstStyle/>
                    <a:p>
                      <a:endParaRPr lang="ru-RU"/>
                    </a:p>
                  </a:txBody>
                  <a:tcPr/>
                </a:tc>
                <a:tc>
                  <a:txBody>
                    <a:bodyPr/>
                    <a:lstStyle/>
                    <a:p>
                      <a:pP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Доля педагогических работников и управленческих кадров, прошедших курсы повышения</a:t>
                      </a:r>
                    </a:p>
                    <a:p>
                      <a:pP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квалификации на базе региональных ИРО/ИПК и иные организации ДПО по программе ДПО «Просвещение родителей (законных представителей) детей младенческого, раннего и дошкольного возрастов в дошкольной образовательной организации», размещенной на Едином федеральном портале ДПО</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15</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15</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15</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15</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15</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15</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065371"/>
                  </a:ext>
                </a:extLst>
              </a:tr>
              <a:tr h="529107">
                <a:tc>
                  <a:txBody>
                    <a:bodyPr/>
                    <a:lstStyle/>
                    <a:p>
                      <a:pP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 </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 </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Доля педагогических работников дошкольных образовательных организаций, прошедших курсы повышения квалификации по вопросам оказания первой помощи за счет средств консолидированного бюджета (регионального, муниципального), а также внебюджетных средств</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100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100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26528"/>
                  </a:ext>
                </a:extLst>
              </a:tr>
              <a:tr h="531845">
                <a:tc>
                  <a:txBody>
                    <a:bodyPr/>
                    <a:lstStyle/>
                    <a:p>
                      <a:pP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3.7.2</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Система оплаты труда </a:t>
                      </a:r>
                      <a:r>
                        <a:rPr lang="ru-RU" sz="1000" dirty="0" err="1">
                          <a:effectLst/>
                          <a:latin typeface="Arial Narrow" panose="020B0606020202030204" pitchFamily="34" charset="0"/>
                          <a:ea typeface="Calibri" panose="020F0502020204030204" pitchFamily="34" charset="0"/>
                          <a:cs typeface="Times New Roman" panose="02020603050405020304" pitchFamily="18" charset="0"/>
                        </a:rPr>
                        <a:t>педаг-ских</a:t>
                      </a:r>
                      <a:r>
                        <a:rPr lang="ru-RU" sz="1000" dirty="0">
                          <a:effectLst/>
                          <a:latin typeface="Arial Narrow" panose="020B0606020202030204" pitchFamily="34" charset="0"/>
                          <a:ea typeface="Calibri" panose="020F0502020204030204" pitchFamily="34" charset="0"/>
                          <a:cs typeface="Times New Roman" panose="02020603050405020304" pitchFamily="18" charset="0"/>
                        </a:rPr>
                        <a:t> работников</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Доля педагогических работников, переведенных на единую систему оплаты труда</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100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100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100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100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065236"/>
                  </a:ext>
                </a:extLst>
              </a:tr>
              <a:tr h="979714">
                <a:tc>
                  <a:txBody>
                    <a:bodyPr/>
                    <a:lstStyle/>
                    <a:p>
                      <a:pP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3.7.3</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Оснащение образов-ных организаций средствами обучения и воспитания</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Доля капитально отремонтированных дошкольных образовательных организаций за счет средств федерального бюджета, оснащенных средствами обучения и воспитания за счет средств регионального бюджета</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Ед. </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1</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1</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0</a:t>
                      </a:r>
                    </a:p>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7639145"/>
                  </a:ext>
                </a:extLst>
              </a:tr>
              <a:tr h="229830">
                <a:tc>
                  <a:txBody>
                    <a:bodyPr/>
                    <a:lstStyle/>
                    <a:p>
                      <a:pPr>
                        <a:lnSpc>
                          <a:spcPct val="107000"/>
                        </a:lnSpc>
                        <a:spcAft>
                          <a:spcPts val="0"/>
                        </a:spcAft>
                      </a:pPr>
                      <a:endParaRPr lang="ru-RU"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ru-RU"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Доля капитально отремонтированных дошкольных образовательных организаций за счет средств федерального бюджета, в которых обновлены малые архитектурные формы (в соответствии с минимальными требованиями)</a:t>
                      </a:r>
                    </a:p>
                    <a:p>
                      <a:pPr>
                        <a:lnSpc>
                          <a:spcPct val="107000"/>
                        </a:lnSpc>
                        <a:spcAft>
                          <a:spcPts val="0"/>
                        </a:spcAft>
                      </a:pPr>
                      <a:endParaRPr lang="ru-RU"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8601370"/>
                  </a:ext>
                </a:extLst>
              </a:tr>
              <a:tr h="573944">
                <a:tc>
                  <a:txBody>
                    <a:bodyPr/>
                    <a:lstStyle/>
                    <a:p>
                      <a:pPr>
                        <a:lnSpc>
                          <a:spcPct val="107000"/>
                        </a:lnSpc>
                        <a:spcAft>
                          <a:spcPts val="0"/>
                        </a:spcAft>
                      </a:pPr>
                      <a:endParaRPr lang="ru-RU"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ru-RU" sz="1000">
                        <a:effectLst/>
                        <a:latin typeface="Arial Narrow" panose="020B0606020202030204" pitchFamily="34" charset="0"/>
                        <a:ea typeface="Calibri" panose="020F0502020204030204" pitchFamily="34" charset="0"/>
                        <a:cs typeface="Times New Roman" panose="02020603050405020304" pitchFamily="18" charset="0"/>
                      </a:endParaRP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Доля новых дошкольных образовательных организаций, оснащенных средствами обучения и воспитания за счет средств консолидированного бюджета (регионального и муниципального бюджета) и внебюджетных средств в соответствии с базовым перечнем средств обучения и воспитания</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31506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0DF377-08DE-4C6D-9F64-467F717705F0}"/>
              </a:ext>
            </a:extLst>
          </p:cNvPr>
          <p:cNvSpPr>
            <a:spLocks noGrp="1"/>
          </p:cNvSpPr>
          <p:nvPr>
            <p:ph type="title"/>
          </p:nvPr>
        </p:nvSpPr>
        <p:spPr/>
        <p:txBody>
          <a:bodyPr/>
          <a:lstStyle/>
          <a:p>
            <a:endParaRPr lang="ru-RU" dirty="0"/>
          </a:p>
        </p:txBody>
      </p:sp>
      <p:sp>
        <p:nvSpPr>
          <p:cNvPr id="3" name="Текст 2">
            <a:extLst>
              <a:ext uri="{FF2B5EF4-FFF2-40B4-BE49-F238E27FC236}">
                <a16:creationId xmlns:a16="http://schemas.microsoft.com/office/drawing/2014/main" id="{08972A3B-4DFA-4160-A382-82E5DDE038AF}"/>
              </a:ext>
            </a:extLst>
          </p:cNvPr>
          <p:cNvSpPr>
            <a:spLocks noGrp="1"/>
          </p:cNvSpPr>
          <p:nvPr>
            <p:ph type="body" idx="1"/>
          </p:nvPr>
        </p:nvSpPr>
        <p:spPr/>
        <p:txBody>
          <a:bodyPr/>
          <a:lstStyle/>
          <a:p>
            <a:endParaRPr lang="ru-RU"/>
          </a:p>
        </p:txBody>
      </p:sp>
      <p:pic>
        <p:nvPicPr>
          <p:cNvPr id="5" name="Рисунок 4">
            <a:extLst>
              <a:ext uri="{FF2B5EF4-FFF2-40B4-BE49-F238E27FC236}">
                <a16:creationId xmlns:a16="http://schemas.microsoft.com/office/drawing/2014/main" id="{7ACFE99C-8122-4157-B169-834C182BC500}"/>
              </a:ext>
            </a:extLst>
          </p:cNvPr>
          <p:cNvPicPr>
            <a:picLocks noChangeAspect="1"/>
          </p:cNvPicPr>
          <p:nvPr/>
        </p:nvPicPr>
        <p:blipFill>
          <a:blip r:embed="rId2"/>
          <a:stretch>
            <a:fillRect/>
          </a:stretch>
        </p:blipFill>
        <p:spPr>
          <a:xfrm>
            <a:off x="0" y="6096"/>
            <a:ext cx="12192000" cy="6845807"/>
          </a:xfrm>
          <a:prstGeom prst="rect">
            <a:avLst/>
          </a:prstGeom>
        </p:spPr>
      </p:pic>
      <p:pic>
        <p:nvPicPr>
          <p:cNvPr id="6" name="Рисунок 5">
            <a:extLst>
              <a:ext uri="{FF2B5EF4-FFF2-40B4-BE49-F238E27FC236}">
                <a16:creationId xmlns:a16="http://schemas.microsoft.com/office/drawing/2014/main" id="{50EB1C62-F839-498F-BBEE-FC8441990B27}"/>
              </a:ext>
            </a:extLst>
          </p:cNvPr>
          <p:cNvPicPr>
            <a:picLocks noChangeAspect="1"/>
          </p:cNvPicPr>
          <p:nvPr/>
        </p:nvPicPr>
        <p:blipFill>
          <a:blip r:embed="rId3"/>
          <a:stretch>
            <a:fillRect/>
          </a:stretch>
        </p:blipFill>
        <p:spPr>
          <a:xfrm>
            <a:off x="2138825" y="90198"/>
            <a:ext cx="10053175" cy="1377815"/>
          </a:xfrm>
          <a:prstGeom prst="rect">
            <a:avLst/>
          </a:prstGeom>
        </p:spPr>
      </p:pic>
      <p:pic>
        <p:nvPicPr>
          <p:cNvPr id="7" name="Рисунок 6">
            <a:extLst>
              <a:ext uri="{FF2B5EF4-FFF2-40B4-BE49-F238E27FC236}">
                <a16:creationId xmlns:a16="http://schemas.microsoft.com/office/drawing/2014/main" id="{0355C707-C560-4329-A1E1-B3FEF4495085}"/>
              </a:ext>
            </a:extLst>
          </p:cNvPr>
          <p:cNvPicPr>
            <a:picLocks noChangeAspect="1"/>
          </p:cNvPicPr>
          <p:nvPr/>
        </p:nvPicPr>
        <p:blipFill>
          <a:blip r:embed="rId4"/>
          <a:stretch>
            <a:fillRect/>
          </a:stretch>
        </p:blipFill>
        <p:spPr>
          <a:xfrm>
            <a:off x="466312" y="217701"/>
            <a:ext cx="743776" cy="926672"/>
          </a:xfrm>
          <a:prstGeom prst="rect">
            <a:avLst/>
          </a:prstGeom>
        </p:spPr>
      </p:pic>
      <p:graphicFrame>
        <p:nvGraphicFramePr>
          <p:cNvPr id="9" name="Таблица 8">
            <a:extLst>
              <a:ext uri="{FF2B5EF4-FFF2-40B4-BE49-F238E27FC236}">
                <a16:creationId xmlns:a16="http://schemas.microsoft.com/office/drawing/2014/main" id="{7A48896E-A46F-4BFE-BCC6-5E96A61D4F4A}"/>
              </a:ext>
            </a:extLst>
          </p:cNvPr>
          <p:cNvGraphicFramePr>
            <a:graphicFrameLocks noGrp="1"/>
          </p:cNvGraphicFramePr>
          <p:nvPr>
            <p:extLst>
              <p:ext uri="{D42A27DB-BD31-4B8C-83A1-F6EECF244321}">
                <p14:modId xmlns:p14="http://schemas.microsoft.com/office/powerpoint/2010/main" val="3823251256"/>
              </p:ext>
            </p:extLst>
          </p:nvPr>
        </p:nvGraphicFramePr>
        <p:xfrm>
          <a:off x="740188" y="1513145"/>
          <a:ext cx="11168743" cy="4314830"/>
        </p:xfrm>
        <a:graphic>
          <a:graphicData uri="http://schemas.openxmlformats.org/drawingml/2006/table">
            <a:tbl>
              <a:tblPr firstRow="1" firstCol="1" bandRow="1"/>
              <a:tblGrid>
                <a:gridCol w="396597">
                  <a:extLst>
                    <a:ext uri="{9D8B030D-6E8A-4147-A177-3AD203B41FA5}">
                      <a16:colId xmlns:a16="http://schemas.microsoft.com/office/drawing/2014/main" val="312256472"/>
                    </a:ext>
                  </a:extLst>
                </a:gridCol>
                <a:gridCol w="1074259">
                  <a:extLst>
                    <a:ext uri="{9D8B030D-6E8A-4147-A177-3AD203B41FA5}">
                      <a16:colId xmlns:a16="http://schemas.microsoft.com/office/drawing/2014/main" val="746596533"/>
                    </a:ext>
                  </a:extLst>
                </a:gridCol>
                <a:gridCol w="6022323">
                  <a:extLst>
                    <a:ext uri="{9D8B030D-6E8A-4147-A177-3AD203B41FA5}">
                      <a16:colId xmlns:a16="http://schemas.microsoft.com/office/drawing/2014/main" val="3295906323"/>
                    </a:ext>
                  </a:extLst>
                </a:gridCol>
                <a:gridCol w="541568">
                  <a:extLst>
                    <a:ext uri="{9D8B030D-6E8A-4147-A177-3AD203B41FA5}">
                      <a16:colId xmlns:a16="http://schemas.microsoft.com/office/drawing/2014/main" val="1456162214"/>
                    </a:ext>
                  </a:extLst>
                </a:gridCol>
                <a:gridCol w="541568">
                  <a:extLst>
                    <a:ext uri="{9D8B030D-6E8A-4147-A177-3AD203B41FA5}">
                      <a16:colId xmlns:a16="http://schemas.microsoft.com/office/drawing/2014/main" val="909442471"/>
                    </a:ext>
                  </a:extLst>
                </a:gridCol>
                <a:gridCol w="509020">
                  <a:extLst>
                    <a:ext uri="{9D8B030D-6E8A-4147-A177-3AD203B41FA5}">
                      <a16:colId xmlns:a16="http://schemas.microsoft.com/office/drawing/2014/main" val="124280694"/>
                    </a:ext>
                  </a:extLst>
                </a:gridCol>
                <a:gridCol w="452540">
                  <a:extLst>
                    <a:ext uri="{9D8B030D-6E8A-4147-A177-3AD203B41FA5}">
                      <a16:colId xmlns:a16="http://schemas.microsoft.com/office/drawing/2014/main" val="3538983436"/>
                    </a:ext>
                  </a:extLst>
                </a:gridCol>
                <a:gridCol w="407477">
                  <a:extLst>
                    <a:ext uri="{9D8B030D-6E8A-4147-A177-3AD203B41FA5}">
                      <a16:colId xmlns:a16="http://schemas.microsoft.com/office/drawing/2014/main" val="3510670304"/>
                    </a:ext>
                  </a:extLst>
                </a:gridCol>
                <a:gridCol w="407957">
                  <a:extLst>
                    <a:ext uri="{9D8B030D-6E8A-4147-A177-3AD203B41FA5}">
                      <a16:colId xmlns:a16="http://schemas.microsoft.com/office/drawing/2014/main" val="4025071532"/>
                    </a:ext>
                  </a:extLst>
                </a:gridCol>
                <a:gridCol w="407957">
                  <a:extLst>
                    <a:ext uri="{9D8B030D-6E8A-4147-A177-3AD203B41FA5}">
                      <a16:colId xmlns:a16="http://schemas.microsoft.com/office/drawing/2014/main" val="1702017304"/>
                    </a:ext>
                  </a:extLst>
                </a:gridCol>
                <a:gridCol w="407477">
                  <a:extLst>
                    <a:ext uri="{9D8B030D-6E8A-4147-A177-3AD203B41FA5}">
                      <a16:colId xmlns:a16="http://schemas.microsoft.com/office/drawing/2014/main" val="2528257318"/>
                    </a:ext>
                  </a:extLst>
                </a:gridCol>
              </a:tblGrid>
              <a:tr h="178006">
                <a:tc rowSpan="2">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a:t>
                      </a:r>
                    </a:p>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п/п</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Мероприятие</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Целевые показатели</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Ед.</a:t>
                      </a:r>
                    </a:p>
                    <a:p>
                      <a:pPr algn="ctr">
                        <a:lnSpc>
                          <a:spcPct val="107000"/>
                        </a:lnSpc>
                        <a:spcAft>
                          <a:spcPts val="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изм.</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2024</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gridSpan="6">
                  <a:txBody>
                    <a:bodyPr/>
                    <a:lstStyle/>
                    <a:p>
                      <a:pPr algn="ctr">
                        <a:lnSpc>
                          <a:spcPct val="107000"/>
                        </a:lnSpc>
                        <a:spcAft>
                          <a:spcPts val="800"/>
                        </a:spcAft>
                      </a:pPr>
                      <a:r>
                        <a:rPr lang="ru-RU" sz="1000">
                          <a:effectLst/>
                          <a:latin typeface="Arial Narrow" panose="020B0606020202030204" pitchFamily="34" charset="0"/>
                          <a:ea typeface="Calibri" panose="020F0502020204030204" pitchFamily="34" charset="0"/>
                          <a:cs typeface="Times New Roman" panose="02020603050405020304" pitchFamily="18" charset="0"/>
                        </a:rPr>
                        <a:t>Целевые индикаторы на 2025-2030 гг</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08579465"/>
                  </a:ext>
                </a:extLst>
              </a:tr>
              <a:tr h="14360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2025</a:t>
                      </a:r>
                    </a:p>
                  </a:txBody>
                  <a:tcPr marL="38411" marR="38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2026</a:t>
                      </a:r>
                    </a:p>
                  </a:txBody>
                  <a:tcPr marL="38411" marR="38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2027</a:t>
                      </a:r>
                    </a:p>
                  </a:txBody>
                  <a:tcPr marL="38411" marR="38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2028</a:t>
                      </a:r>
                    </a:p>
                  </a:txBody>
                  <a:tcPr marL="38411" marR="38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2029</a:t>
                      </a:r>
                    </a:p>
                  </a:txBody>
                  <a:tcPr marL="38411" marR="38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2030</a:t>
                      </a:r>
                    </a:p>
                  </a:txBody>
                  <a:tcPr marL="38411" marR="38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924685"/>
                  </a:ext>
                </a:extLst>
              </a:tr>
              <a:tr h="410562">
                <a:tc rowSpan="2">
                  <a:txBody>
                    <a:bodyPr/>
                    <a:lstStyle/>
                    <a:p>
                      <a:pP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3.7.4</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Капитальный ремонт образовательных организаций</a:t>
                      </a:r>
                    </a:p>
                    <a:p>
                      <a:pP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 по объектовкам за счет средств МО</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Доля учреждений, в которых проведена оценка состояния образовательных организаций на необходимость проведения капитального ремонта</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5,8</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17,7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23,5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11,8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383791"/>
                  </a:ext>
                </a:extLst>
              </a:tr>
              <a:tr h="319245">
                <a:tc vMerge="1">
                  <a:txBody>
                    <a:bodyPr/>
                    <a:lstStyle/>
                    <a:p>
                      <a:endParaRPr lang="ru-RU"/>
                    </a:p>
                  </a:txBody>
                  <a:tcPr/>
                </a:tc>
                <a:tc vMerge="1">
                  <a:txBody>
                    <a:bodyPr/>
                    <a:lstStyle/>
                    <a:p>
                      <a:endParaRPr lang="ru-RU"/>
                    </a:p>
                  </a:txBody>
                  <a:tcPr/>
                </a:tc>
                <a:tc>
                  <a:txBody>
                    <a:bodyPr/>
                    <a:lstStyle/>
                    <a:p>
                      <a:pP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Кол-во дошкольных образовательных организаций, отремонтированных за счет средств МО</a:t>
                      </a:r>
                    </a:p>
                    <a:p>
                      <a:pPr>
                        <a:lnSpc>
                          <a:spcPct val="107000"/>
                        </a:lnSpc>
                        <a:spcAft>
                          <a:spcPts val="0"/>
                        </a:spcAft>
                      </a:pPr>
                      <a:endParaRPr lang="ru-RU"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Ед.</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1</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endParaRPr lang="ru-RU"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1</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ru-RU"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1</a:t>
                      </a: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ru-RU"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ru-RU"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065371"/>
                  </a:ext>
                </a:extLst>
              </a:tr>
              <a:tr h="529107">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3.7.5.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Оснащение медицинских кабинетов образовательных организаций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Доля новых дошкольных образовательных организаций,</a:t>
                      </a:r>
                      <a:r>
                        <a:rPr lang="ru-RU" sz="1000" kern="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sz="1000" kern="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оборудованных медицинскими кабинетами за счет средств консолидированного бюджета</a:t>
                      </a:r>
                      <a:r>
                        <a:rPr lang="ru-RU" sz="1000" kern="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sz="1000" kern="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(регионального и муниципального бюджета) и внебюджетных средств</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26528"/>
                  </a:ext>
                </a:extLst>
              </a:tr>
              <a:tr h="531845">
                <a:tc>
                  <a:txBody>
                    <a:bodyPr/>
                    <a:lstStyle/>
                    <a:p>
                      <a:pPr>
                        <a:lnSpc>
                          <a:spcPct val="107000"/>
                        </a:lnSpc>
                        <a:spcAft>
                          <a:spcPts val="800"/>
                        </a:spcAft>
                      </a:pPr>
                      <a:endParaRPr lang="ru-RU"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ru-RU"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Доля функционирующих дошкольных образовательных организаций, дооснащенных</a:t>
                      </a:r>
                      <a:r>
                        <a:rPr lang="ru-RU" sz="1000" kern="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sz="1000" kern="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современным медицинским оборудованием за счет средств консолидированного бюджета</a:t>
                      </a:r>
                      <a:r>
                        <a:rPr lang="ru-RU" sz="1000" kern="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sz="1000" kern="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(регионального и муниципального бюджета) и внебюджетных средств в соответствии с</a:t>
                      </a:r>
                      <a:r>
                        <a:rPr lang="ru-RU" sz="1000" kern="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sz="1000" kern="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требованиями Порядка оказания медицинской помощи несовершеннолетним, в том числе в</a:t>
                      </a:r>
                      <a:r>
                        <a:rPr lang="ru-RU" sz="1000" kern="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sz="1000" kern="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период обучения и воспитания в образовательных организациях, утвержденным приказом</a:t>
                      </a:r>
                      <a:r>
                        <a:rPr lang="ru-RU" sz="1000" kern="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sz="1000" kern="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Минздрава России от 5 ноября 2013 г. № 822н</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065236"/>
                  </a:ext>
                </a:extLst>
              </a:tr>
              <a:tr h="363750">
                <a:tc>
                  <a:txBody>
                    <a:bodyPr/>
                    <a:lstStyle/>
                    <a:p>
                      <a:pPr>
                        <a:lnSpc>
                          <a:spcPct val="107000"/>
                        </a:lnSpc>
                        <a:spcAft>
                          <a:spcPts val="0"/>
                        </a:spcAft>
                      </a:pPr>
                      <a:r>
                        <a:rPr lang="ru-RU" sz="1000" dirty="0">
                          <a:effectLst/>
                          <a:latin typeface="Arial Narrow" panose="020B0606020202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ru-RU"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ru-RU"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11" marR="38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Дооснащение дошкольных образовательных организаций аптечками первой помощи</a:t>
                      </a:r>
                      <a:r>
                        <a:rPr lang="ru-RU" sz="1000" kern="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sz="1000" kern="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за счет средств консолидированного бюджета</a:t>
                      </a:r>
                      <a:r>
                        <a:rPr lang="ru-RU" sz="1000" kern="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sz="1000" kern="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(регионального и муниципального бюджета) и внебюджетных средств</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7639145"/>
                  </a:ext>
                </a:extLst>
              </a:tr>
              <a:tr h="229830">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3.7.6.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Строительство образовательных организаций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Количество вновь построенных дошкольных образовательных организаций</a:t>
                      </a:r>
                      <a:endParaRPr lang="ru-RU" sz="1000" kern="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Ед.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8601370"/>
                  </a:ext>
                </a:extLst>
              </a:tr>
              <a:tr h="573944">
                <a:tc>
                  <a:txBody>
                    <a:bodyPr/>
                    <a:lstStyle/>
                    <a:p>
                      <a:pP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3.7.7.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Работа с родителями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kern="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Доступность образования для детей от 2 мес. до 8 лет</a:t>
                      </a:r>
                      <a:endParaRPr lang="ru-RU" sz="1000" kern="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99,5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99,5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99,5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99,5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99,5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a:effectLst/>
                          <a:latin typeface="Arial Narrow" panose="020B0606020202030204" pitchFamily="34" charset="0"/>
                          <a:ea typeface="Calibri" panose="020F0502020204030204" pitchFamily="34" charset="0"/>
                          <a:cs typeface="Times New Roman" panose="02020603050405020304" pitchFamily="18" charset="0"/>
                        </a:rPr>
                        <a:t>99,5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000" kern="100" dirty="0">
                          <a:effectLst/>
                          <a:latin typeface="Arial Narrow" panose="020B0606020202030204" pitchFamily="34" charset="0"/>
                          <a:ea typeface="Calibri" panose="020F0502020204030204" pitchFamily="34" charset="0"/>
                          <a:cs typeface="Times New Roman" panose="02020603050405020304" pitchFamily="18" charset="0"/>
                        </a:rPr>
                        <a:t>99,5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315063"/>
                  </a:ext>
                </a:extLst>
              </a:tr>
            </a:tbl>
          </a:graphicData>
        </a:graphic>
      </p:graphicFrame>
    </p:spTree>
    <p:extLst>
      <p:ext uri="{BB962C8B-B14F-4D97-AF65-F5344CB8AC3E}">
        <p14:creationId xmlns:p14="http://schemas.microsoft.com/office/powerpoint/2010/main" val="3929945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GroupShape 132"/>
        <p:cNvGrpSpPr/>
        <p:nvPr/>
      </p:nvGrpSpPr>
      <p:grpSpPr>
        <a:xfrm>
          <a:off x="0" y="0"/>
          <a:ext cx="0" cy="0"/>
          <a:chOff x="0" y="0"/>
          <a:chExt cx="0" cy="0"/>
        </a:xfrm>
      </p:grpSpPr>
      <p:pic>
        <p:nvPicPr>
          <p:cNvPr id="134" name="Picture 134"/>
          <p:cNvPicPr/>
          <p:nvPr/>
        </p:nvPicPr>
        <p:blipFill>
          <a:blip r:embed="rId2"/>
          <a:stretch/>
        </p:blipFill>
        <p:spPr>
          <a:xfrm>
            <a:off x="0" y="15875"/>
            <a:ext cx="12204190" cy="6858000"/>
          </a:xfrm>
          <a:prstGeom prst="rect">
            <a:avLst/>
          </a:prstGeom>
        </p:spPr>
      </p:pic>
      <p:sp>
        <p:nvSpPr>
          <p:cNvPr id="135" name="Shape 135"/>
          <p:cNvSpPr txBox="1"/>
          <p:nvPr/>
        </p:nvSpPr>
        <p:spPr>
          <a:xfrm>
            <a:off x="1860882" y="168275"/>
            <a:ext cx="9733618" cy="1569660"/>
          </a:xfrm>
          <a:prstGeom prst="rect">
            <a:avLst/>
          </a:prstGeom>
          <a:noFill/>
        </p:spPr>
        <p:txBody>
          <a:bodyPr wrap="square" lIns="91440" tIns="45720" rIns="91440" bIns="45720">
            <a:spAutoFit/>
          </a:bodyPr>
          <a:lstStyle/>
          <a:p>
            <a:pPr marL="0" indent="0" algn="ctr"/>
            <a:r>
              <a:rPr sz="2400" b="1">
                <a:solidFill>
                  <a:srgbClr val="002060"/>
                </a:solidFill>
                <a:latin typeface="Segoe UI"/>
                <a:ea typeface="Segoe UI"/>
                <a:cs typeface="Segoe UI"/>
              </a:rPr>
              <a:t>Начальное общее, основное и среднее общее образование. Демографические показатели контингента обучающихся, педагогов и учителей с 2018 по 2024 годы. </a:t>
            </a:r>
            <a:br>
              <a:rPr sz="2400" b="1">
                <a:solidFill>
                  <a:srgbClr val="002060"/>
                </a:solidFill>
                <a:latin typeface="Segoe UI"/>
                <a:ea typeface="Segoe UI"/>
                <a:cs typeface="Segoe UI"/>
              </a:rPr>
            </a:br>
            <a:r>
              <a:rPr sz="2400" b="1">
                <a:solidFill>
                  <a:srgbClr val="002060"/>
                </a:solidFill>
                <a:latin typeface="Segoe UI"/>
                <a:ea typeface="Segoe UI"/>
                <a:cs typeface="Segoe UI"/>
              </a:rPr>
              <a:t>Прогноз показателей с 2025 по 2030 годы.</a:t>
            </a:r>
          </a:p>
        </p:txBody>
      </p:sp>
      <p:sp>
        <p:nvSpPr>
          <p:cNvPr id="140" name="Shape 140"/>
          <p:cNvSpPr/>
          <p:nvPr/>
        </p:nvSpPr>
        <p:spPr>
          <a:xfrm>
            <a:off x="63500" y="-136525"/>
            <a:ext cx="304800" cy="304800"/>
          </a:xfrm>
          <a:prstGeom prst="rect">
            <a:avLst/>
          </a:prstGeom>
          <a:noFill/>
        </p:spPr>
        <p:txBody>
          <a:bodyPr vert="horz" wrap="square" lIns="91440" tIns="45720" rIns="91440" bIns="45720" anchor="t"/>
          <a:lstStyle/>
          <a:p>
            <a:pPr marL="0" indent="0" algn="l"/>
            <a:endParaRPr sz="1800">
              <a:solidFill>
                <a:schemeClr val="tx1"/>
              </a:solidFill>
              <a:latin typeface="+mn-lt"/>
              <a:ea typeface="+mn-ea"/>
              <a:cs typeface="+mn-cs"/>
            </a:endParaRPr>
          </a:p>
        </p:txBody>
      </p:sp>
      <p:pic>
        <p:nvPicPr>
          <p:cNvPr id="2" name="Рисунок 1">
            <a:extLst>
              <a:ext uri="{FF2B5EF4-FFF2-40B4-BE49-F238E27FC236}">
                <a16:creationId xmlns:a16="http://schemas.microsoft.com/office/drawing/2014/main" id="{C713417B-CDF1-43D3-8544-D73B2F769BE5}"/>
              </a:ext>
            </a:extLst>
          </p:cNvPr>
          <p:cNvPicPr>
            <a:picLocks noChangeAspect="1"/>
          </p:cNvPicPr>
          <p:nvPr/>
        </p:nvPicPr>
        <p:blipFill>
          <a:blip r:embed="rId3"/>
          <a:stretch>
            <a:fillRect/>
          </a:stretch>
        </p:blipFill>
        <p:spPr>
          <a:xfrm>
            <a:off x="431799" y="168275"/>
            <a:ext cx="749873" cy="926672"/>
          </a:xfrm>
          <a:prstGeom prst="rect">
            <a:avLst/>
          </a:prstGeom>
        </p:spPr>
      </p:pic>
      <p:graphicFrame>
        <p:nvGraphicFramePr>
          <p:cNvPr id="8" name="Диаграмма 7">
            <a:extLst>
              <a:ext uri="{FF2B5EF4-FFF2-40B4-BE49-F238E27FC236}">
                <a16:creationId xmlns:a16="http://schemas.microsoft.com/office/drawing/2014/main" id="{656C73A3-6DBF-4033-837C-B9DD0B629FAA}"/>
              </a:ext>
            </a:extLst>
          </p:cNvPr>
          <p:cNvGraphicFramePr/>
          <p:nvPr>
            <p:extLst>
              <p:ext uri="{D42A27DB-BD31-4B8C-83A1-F6EECF244321}">
                <p14:modId xmlns:p14="http://schemas.microsoft.com/office/powerpoint/2010/main" val="2814898775"/>
              </p:ext>
            </p:extLst>
          </p:nvPr>
        </p:nvGraphicFramePr>
        <p:xfrm>
          <a:off x="431799" y="1737935"/>
          <a:ext cx="4064000" cy="27093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Диаграмма 8">
            <a:extLst>
              <a:ext uri="{FF2B5EF4-FFF2-40B4-BE49-F238E27FC236}">
                <a16:creationId xmlns:a16="http://schemas.microsoft.com/office/drawing/2014/main" id="{C6A25235-0635-4E03-B0DC-8B01536B2A48}"/>
              </a:ext>
            </a:extLst>
          </p:cNvPr>
          <p:cNvGraphicFramePr/>
          <p:nvPr>
            <p:extLst>
              <p:ext uri="{D42A27DB-BD31-4B8C-83A1-F6EECF244321}">
                <p14:modId xmlns:p14="http://schemas.microsoft.com/office/powerpoint/2010/main" val="1548486871"/>
              </p:ext>
            </p:extLst>
          </p:nvPr>
        </p:nvGraphicFramePr>
        <p:xfrm>
          <a:off x="4927597" y="1906210"/>
          <a:ext cx="6624983" cy="2193687"/>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E563E63E-4D62-445C-B293-0AFC23749DF6}"/>
              </a:ext>
            </a:extLst>
          </p:cNvPr>
          <p:cNvSpPr txBox="1"/>
          <p:nvPr/>
        </p:nvSpPr>
        <p:spPr>
          <a:xfrm>
            <a:off x="524813" y="4670610"/>
            <a:ext cx="3768891" cy="461665"/>
          </a:xfrm>
          <a:prstGeom prst="rect">
            <a:avLst/>
          </a:prstGeom>
          <a:noFill/>
        </p:spPr>
        <p:txBody>
          <a:bodyPr wrap="square" rtlCol="0">
            <a:spAutoFit/>
          </a:bodyPr>
          <a:lstStyle/>
          <a:p>
            <a:r>
              <a:rPr lang="ru-RU" sz="2000" dirty="0">
                <a:latin typeface="Arial Narrow" panose="020B0606020202030204" pitchFamily="34" charset="0"/>
              </a:rPr>
              <a:t>Численность </a:t>
            </a:r>
            <a:r>
              <a:rPr lang="ru-RU" sz="2400" dirty="0">
                <a:latin typeface="Arial Narrow" panose="020B0606020202030204" pitchFamily="34" charset="0"/>
              </a:rPr>
              <a:t>педагогов</a:t>
            </a:r>
            <a:r>
              <a:rPr lang="ru-RU" sz="2000" dirty="0">
                <a:latin typeface="Arial Narrow" panose="020B0606020202030204" pitchFamily="34" charset="0"/>
              </a:rPr>
              <a:t> – 341 (304)</a:t>
            </a:r>
          </a:p>
        </p:txBody>
      </p:sp>
      <p:sp>
        <p:nvSpPr>
          <p:cNvPr id="11" name="TextBox 10">
            <a:extLst>
              <a:ext uri="{FF2B5EF4-FFF2-40B4-BE49-F238E27FC236}">
                <a16:creationId xmlns:a16="http://schemas.microsoft.com/office/drawing/2014/main" id="{7E580EB4-27A9-478A-A6CD-751C0D06CB53}"/>
              </a:ext>
            </a:extLst>
          </p:cNvPr>
          <p:cNvSpPr txBox="1"/>
          <p:nvPr/>
        </p:nvSpPr>
        <p:spPr>
          <a:xfrm>
            <a:off x="524813" y="5141644"/>
            <a:ext cx="2993639" cy="1200329"/>
          </a:xfrm>
          <a:prstGeom prst="rect">
            <a:avLst/>
          </a:prstGeom>
          <a:noFill/>
        </p:spPr>
        <p:txBody>
          <a:bodyPr wrap="square" rtlCol="0">
            <a:spAutoFit/>
          </a:bodyPr>
          <a:lstStyle/>
          <a:p>
            <a:r>
              <a:rPr lang="ru-RU" sz="2400" dirty="0">
                <a:latin typeface="Arial Narrow" panose="020B0606020202030204" pitchFamily="34" charset="0"/>
              </a:rPr>
              <a:t>Вакансии </a:t>
            </a:r>
          </a:p>
          <a:p>
            <a:r>
              <a:rPr lang="ru-RU" sz="2400" dirty="0">
                <a:latin typeface="Arial Narrow" panose="020B0606020202030204" pitchFamily="34" charset="0"/>
              </a:rPr>
              <a:t>Педагогические – 16</a:t>
            </a:r>
          </a:p>
          <a:p>
            <a:r>
              <a:rPr lang="ru-RU" sz="2400" dirty="0">
                <a:latin typeface="Arial Narrow" panose="020B0606020202030204" pitchFamily="34" charset="0"/>
              </a:rPr>
              <a:t>Административные - 4</a:t>
            </a:r>
          </a:p>
        </p:txBody>
      </p:sp>
      <p:graphicFrame>
        <p:nvGraphicFramePr>
          <p:cNvPr id="12" name="Диаграмма 11">
            <a:extLst>
              <a:ext uri="{FF2B5EF4-FFF2-40B4-BE49-F238E27FC236}">
                <a16:creationId xmlns:a16="http://schemas.microsoft.com/office/drawing/2014/main" id="{D2C71778-F35E-41AE-A67D-0FA66D44A28B}"/>
              </a:ext>
            </a:extLst>
          </p:cNvPr>
          <p:cNvGraphicFramePr/>
          <p:nvPr>
            <p:extLst>
              <p:ext uri="{D42A27DB-BD31-4B8C-83A1-F6EECF244321}">
                <p14:modId xmlns:p14="http://schemas.microsoft.com/office/powerpoint/2010/main" val="2288258176"/>
              </p:ext>
            </p:extLst>
          </p:nvPr>
        </p:nvGraphicFramePr>
        <p:xfrm>
          <a:off x="5483062" y="4268172"/>
          <a:ext cx="5124174" cy="2193687"/>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majorFont>
      <a:minorFont>
        <a:latin typeface="Calibri"/>
        <a:ea typeface=""/>
        <a:cs typeface=""/>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gradFill>
      </a:fillStyleLst>
      <a:lnStyleLst>
        <a:ln w="6350">
          <a:solidFill>
            <a:schemeClr val="phClr"/>
          </a:solidFill>
          <a:prstDash val="solid"/>
        </a:ln>
        <a:ln w="12700">
          <a:solidFill>
            <a:schemeClr val="phClr"/>
          </a:solidFill>
          <a:prstDash val="solid"/>
        </a:ln>
        <a:ln w="19050">
          <a:solidFill>
            <a:schemeClr val="phClr"/>
          </a:solidFill>
          <a:prstDash val="solid"/>
        </a:ln>
      </a:lnStyleLst>
      <a:effectStyleLst>
        <a:effectStyle>
          <a:effectLst>
            <a:outerShdw>
              <a:srgbClr val="000000">
                <a:alpha val="38000"/>
              </a:srgbClr>
            </a:outerShdw>
          </a:effectLst>
        </a:effectStyle>
        <a:effectStyle>
          <a:effectLst>
            <a:outerShdw>
              <a:srgbClr val="000000">
                <a:alpha val="35000"/>
              </a:srgbClr>
            </a:outerShdw>
          </a:effectLst>
        </a:effectStyle>
        <a:effectStyle>
          <a:effectLst>
            <a:outerShdw>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Normal.dotm</Template>
  <TotalTime>760</TotalTime>
  <Words>3560</Words>
  <Application>Microsoft Office PowerPoint</Application>
  <DocSecurity>0</DocSecurity>
  <PresentationFormat>Широкоэкранный</PresentationFormat>
  <Paragraphs>931</Paragraphs>
  <Slides>16</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Arial Narrow</vt:lpstr>
      <vt:lpstr>Calibri</vt:lpstr>
      <vt:lpstr>Calibri Light</vt:lpstr>
      <vt:lpstr>Segoe UI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сош1 сош1</cp:lastModifiedBy>
  <cp:revision>67</cp:revision>
  <dcterms:modified xsi:type="dcterms:W3CDTF">2024-07-04T16:41:23Z</dcterms:modified>
</cp:coreProperties>
</file>